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56" r:id="rId5"/>
    <p:sldId id="258" r:id="rId6"/>
    <p:sldId id="266" r:id="rId7"/>
    <p:sldId id="346" r:id="rId8"/>
    <p:sldId id="269" r:id="rId9"/>
    <p:sldId id="300" r:id="rId10"/>
    <p:sldId id="301" r:id="rId11"/>
    <p:sldId id="368" r:id="rId12"/>
    <p:sldId id="367" r:id="rId13"/>
    <p:sldId id="355" r:id="rId14"/>
    <p:sldId id="357" r:id="rId15"/>
    <p:sldId id="358" r:id="rId16"/>
    <p:sldId id="312" r:id="rId17"/>
    <p:sldId id="311" r:id="rId18"/>
    <p:sldId id="313" r:id="rId19"/>
    <p:sldId id="325" r:id="rId20"/>
    <p:sldId id="320" r:id="rId21"/>
    <p:sldId id="348" r:id="rId22"/>
    <p:sldId id="303" r:id="rId23"/>
    <p:sldId id="305" r:id="rId24"/>
    <p:sldId id="356" r:id="rId25"/>
    <p:sldId id="282" r:id="rId26"/>
    <p:sldId id="306" r:id="rId27"/>
    <p:sldId id="314" r:id="rId28"/>
    <p:sldId id="315" r:id="rId29"/>
    <p:sldId id="285" r:id="rId30"/>
    <p:sldId id="307" r:id="rId31"/>
    <p:sldId id="287" r:id="rId32"/>
    <p:sldId id="335" r:id="rId33"/>
    <p:sldId id="370" r:id="rId34"/>
    <p:sldId id="371" r:id="rId35"/>
    <p:sldId id="36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ton Rowell" initials="CR" lastIdx="5" clrIdx="0">
    <p:extLst>
      <p:ext uri="{19B8F6BF-5375-455C-9EA6-DF929625EA0E}">
        <p15:presenceInfo xmlns:p15="http://schemas.microsoft.com/office/powerpoint/2012/main" userId="S::colton.rowell@aon.com::28a0a442-f542-4ed2-92b0-902df196fd77" providerId="AD"/>
      </p:ext>
    </p:extLst>
  </p:cmAuthor>
  <p:cmAuthor id="2" name="Katie Hudson" initials="KH" lastIdx="1" clrIdx="1">
    <p:extLst>
      <p:ext uri="{19B8F6BF-5375-455C-9EA6-DF929625EA0E}">
        <p15:presenceInfo xmlns:p15="http://schemas.microsoft.com/office/powerpoint/2012/main" userId="S::katie.hudson@aon.com::9c3fc861-88ad-4a05-a2c0-f62d58e08e38" providerId="AD"/>
      </p:ext>
    </p:extLst>
  </p:cmAuthor>
  <p:cmAuthor id="3" name="Lenee Goyette" initials="LG" lastIdx="2" clrIdx="2">
    <p:extLst>
      <p:ext uri="{19B8F6BF-5375-455C-9EA6-DF929625EA0E}">
        <p15:presenceInfo xmlns:p15="http://schemas.microsoft.com/office/powerpoint/2012/main" userId="S::lenee.goyette@aon.com::8c7314da-47a5-4217-9612-4d8450c5ac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70C0"/>
    <a:srgbClr val="FFFFFF"/>
    <a:srgbClr val="05899D"/>
    <a:srgbClr val="76C1C6"/>
    <a:srgbClr val="63ADA9"/>
    <a:srgbClr val="EDF6F6"/>
    <a:srgbClr val="06899D"/>
    <a:srgbClr val="44BFD0"/>
    <a:srgbClr val="7EAC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000" y="48"/>
      </p:cViewPr>
      <p:guideLst/>
    </p:cSldViewPr>
  </p:slideViewPr>
  <p:notesTextViewPr>
    <p:cViewPr>
      <p:scale>
        <a:sx n="1" d="1"/>
        <a:sy n="1" d="1"/>
      </p:scale>
      <p:origin x="0" y="0"/>
    </p:cViewPr>
  </p:notesTextViewPr>
  <p:sorterViewPr>
    <p:cViewPr>
      <p:scale>
        <a:sx n="100" d="100"/>
        <a:sy n="100" d="100"/>
      </p:scale>
      <p:origin x="0" y="-13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F4246-9A99-40D1-A6D8-D92198063A07}" type="datetimeFigureOut">
              <a:rPr lang="en-US" smtClean="0"/>
              <a:t>2/10/2023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1274C-BB6E-45DB-A6A3-8087B8435A12}" type="slidenum">
              <a:rPr lang="en-US" smtClean="0"/>
              <a:t>‹#›</a:t>
            </a:fld>
            <a:endParaRPr lang="en-US" dirty="0"/>
          </a:p>
        </p:txBody>
      </p:sp>
    </p:spTree>
    <p:extLst>
      <p:ext uri="{BB962C8B-B14F-4D97-AF65-F5344CB8AC3E}">
        <p14:creationId xmlns:p14="http://schemas.microsoft.com/office/powerpoint/2010/main" val="1229317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A4C6B-3FC9-2E42-805A-26523B0ECDD4}" type="slidenum">
              <a:rPr lang="en-US" smtClean="0"/>
              <a:pPr/>
              <a:t>3</a:t>
            </a:fld>
            <a:endParaRPr lang="en-US" dirty="0"/>
          </a:p>
        </p:txBody>
      </p:sp>
    </p:spTree>
    <p:extLst>
      <p:ext uri="{BB962C8B-B14F-4D97-AF65-F5344CB8AC3E}">
        <p14:creationId xmlns:p14="http://schemas.microsoft.com/office/powerpoint/2010/main" val="3542092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A4C6B-3FC9-2E42-805A-26523B0ECDD4}" type="slidenum">
              <a:rPr lang="en-US" smtClean="0"/>
              <a:pPr/>
              <a:t>16</a:t>
            </a:fld>
            <a:endParaRPr lang="en-US" dirty="0"/>
          </a:p>
        </p:txBody>
      </p:sp>
    </p:spTree>
    <p:extLst>
      <p:ext uri="{BB962C8B-B14F-4D97-AF65-F5344CB8AC3E}">
        <p14:creationId xmlns:p14="http://schemas.microsoft.com/office/powerpoint/2010/main" val="2313984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A4C6B-3FC9-2E42-805A-26523B0ECDD4}" type="slidenum">
              <a:rPr lang="en-US" smtClean="0"/>
              <a:pPr/>
              <a:t>17</a:t>
            </a:fld>
            <a:endParaRPr lang="en-US" dirty="0"/>
          </a:p>
        </p:txBody>
      </p:sp>
    </p:spTree>
    <p:extLst>
      <p:ext uri="{BB962C8B-B14F-4D97-AF65-F5344CB8AC3E}">
        <p14:creationId xmlns:p14="http://schemas.microsoft.com/office/powerpoint/2010/main" val="2829296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A4C6B-3FC9-2E42-805A-26523B0ECDD4}" type="slidenum">
              <a:rPr lang="en-US" smtClean="0"/>
              <a:pPr/>
              <a:t>19</a:t>
            </a:fld>
            <a:endParaRPr lang="en-US" dirty="0"/>
          </a:p>
        </p:txBody>
      </p:sp>
    </p:spTree>
    <p:extLst>
      <p:ext uri="{BB962C8B-B14F-4D97-AF65-F5344CB8AC3E}">
        <p14:creationId xmlns:p14="http://schemas.microsoft.com/office/powerpoint/2010/main" val="671327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A4C6B-3FC9-2E42-805A-26523B0ECDD4}" type="slidenum">
              <a:rPr lang="en-US" smtClean="0"/>
              <a:pPr/>
              <a:t>20</a:t>
            </a:fld>
            <a:endParaRPr lang="en-US" dirty="0"/>
          </a:p>
        </p:txBody>
      </p:sp>
    </p:spTree>
    <p:extLst>
      <p:ext uri="{BB962C8B-B14F-4D97-AF65-F5344CB8AC3E}">
        <p14:creationId xmlns:p14="http://schemas.microsoft.com/office/powerpoint/2010/main" val="2643868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A4C6B-3FC9-2E42-805A-26523B0ECDD4}" type="slidenum">
              <a:rPr lang="en-US" smtClean="0"/>
              <a:pPr/>
              <a:t>21</a:t>
            </a:fld>
            <a:endParaRPr lang="en-US" dirty="0"/>
          </a:p>
        </p:txBody>
      </p:sp>
    </p:spTree>
    <p:extLst>
      <p:ext uri="{BB962C8B-B14F-4D97-AF65-F5344CB8AC3E}">
        <p14:creationId xmlns:p14="http://schemas.microsoft.com/office/powerpoint/2010/main" val="348839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A4C6B-3FC9-2E42-805A-26523B0ECDD4}" type="slidenum">
              <a:rPr lang="en-US" smtClean="0"/>
              <a:pPr/>
              <a:t>22</a:t>
            </a:fld>
            <a:endParaRPr lang="en-US" dirty="0"/>
          </a:p>
        </p:txBody>
      </p:sp>
    </p:spTree>
    <p:extLst>
      <p:ext uri="{BB962C8B-B14F-4D97-AF65-F5344CB8AC3E}">
        <p14:creationId xmlns:p14="http://schemas.microsoft.com/office/powerpoint/2010/main" val="2482191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A4C6B-3FC9-2E42-805A-26523B0ECDD4}" type="slidenum">
              <a:rPr lang="en-US" smtClean="0"/>
              <a:pPr/>
              <a:t>23</a:t>
            </a:fld>
            <a:endParaRPr lang="en-US" dirty="0"/>
          </a:p>
        </p:txBody>
      </p:sp>
    </p:spTree>
    <p:extLst>
      <p:ext uri="{BB962C8B-B14F-4D97-AF65-F5344CB8AC3E}">
        <p14:creationId xmlns:p14="http://schemas.microsoft.com/office/powerpoint/2010/main" val="1479549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A4C6B-3FC9-2E42-805A-26523B0ECDD4}" type="slidenum">
              <a:rPr lang="en-US" smtClean="0"/>
              <a:pPr/>
              <a:t>24</a:t>
            </a:fld>
            <a:endParaRPr lang="en-US" dirty="0"/>
          </a:p>
        </p:txBody>
      </p:sp>
    </p:spTree>
    <p:extLst>
      <p:ext uri="{BB962C8B-B14F-4D97-AF65-F5344CB8AC3E}">
        <p14:creationId xmlns:p14="http://schemas.microsoft.com/office/powerpoint/2010/main" val="794144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A4C6B-3FC9-2E42-805A-26523B0ECDD4}" type="slidenum">
              <a:rPr lang="en-US" smtClean="0"/>
              <a:pPr/>
              <a:t>25</a:t>
            </a:fld>
            <a:endParaRPr lang="en-US" dirty="0"/>
          </a:p>
        </p:txBody>
      </p:sp>
    </p:spTree>
    <p:extLst>
      <p:ext uri="{BB962C8B-B14F-4D97-AF65-F5344CB8AC3E}">
        <p14:creationId xmlns:p14="http://schemas.microsoft.com/office/powerpoint/2010/main" val="1602524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A4C6B-3FC9-2E42-805A-26523B0ECDD4}" type="slidenum">
              <a:rPr lang="en-US" smtClean="0"/>
              <a:pPr/>
              <a:t>26</a:t>
            </a:fld>
            <a:endParaRPr lang="en-US" dirty="0"/>
          </a:p>
        </p:txBody>
      </p:sp>
    </p:spTree>
    <p:extLst>
      <p:ext uri="{BB962C8B-B14F-4D97-AF65-F5344CB8AC3E}">
        <p14:creationId xmlns:p14="http://schemas.microsoft.com/office/powerpoint/2010/main" val="4240621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A4C6B-3FC9-2E42-805A-26523B0ECDD4}" type="slidenum">
              <a:rPr lang="en-US" smtClean="0"/>
              <a:pPr/>
              <a:t>5</a:t>
            </a:fld>
            <a:endParaRPr lang="en-US" dirty="0"/>
          </a:p>
        </p:txBody>
      </p:sp>
    </p:spTree>
    <p:extLst>
      <p:ext uri="{BB962C8B-B14F-4D97-AF65-F5344CB8AC3E}">
        <p14:creationId xmlns:p14="http://schemas.microsoft.com/office/powerpoint/2010/main" val="2971874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A4C6B-3FC9-2E42-805A-26523B0ECDD4}" type="slidenum">
              <a:rPr lang="en-US" smtClean="0"/>
              <a:pPr/>
              <a:t>27</a:t>
            </a:fld>
            <a:endParaRPr lang="en-US" dirty="0"/>
          </a:p>
        </p:txBody>
      </p:sp>
    </p:spTree>
    <p:extLst>
      <p:ext uri="{BB962C8B-B14F-4D97-AF65-F5344CB8AC3E}">
        <p14:creationId xmlns:p14="http://schemas.microsoft.com/office/powerpoint/2010/main" val="2145249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A4C6B-3FC9-2E42-805A-26523B0ECDD4}" type="slidenum">
              <a:rPr lang="en-US" smtClean="0"/>
              <a:pPr/>
              <a:t>28</a:t>
            </a:fld>
            <a:endParaRPr lang="en-US" dirty="0"/>
          </a:p>
        </p:txBody>
      </p:sp>
    </p:spTree>
    <p:extLst>
      <p:ext uri="{BB962C8B-B14F-4D97-AF65-F5344CB8AC3E}">
        <p14:creationId xmlns:p14="http://schemas.microsoft.com/office/powerpoint/2010/main" val="2412594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A4C6B-3FC9-2E42-805A-26523B0ECDD4}" type="slidenum">
              <a:rPr lang="en-US" smtClean="0"/>
              <a:pPr/>
              <a:t>29</a:t>
            </a:fld>
            <a:endParaRPr lang="en-US" dirty="0"/>
          </a:p>
        </p:txBody>
      </p:sp>
    </p:spTree>
    <p:extLst>
      <p:ext uri="{BB962C8B-B14F-4D97-AF65-F5344CB8AC3E}">
        <p14:creationId xmlns:p14="http://schemas.microsoft.com/office/powerpoint/2010/main" val="627519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A4C6B-3FC9-2E42-805A-26523B0ECDD4}" type="slidenum">
              <a:rPr lang="en-US" smtClean="0"/>
              <a:pPr/>
              <a:t>32</a:t>
            </a:fld>
            <a:endParaRPr lang="en-US" dirty="0"/>
          </a:p>
        </p:txBody>
      </p:sp>
    </p:spTree>
    <p:extLst>
      <p:ext uri="{BB962C8B-B14F-4D97-AF65-F5344CB8AC3E}">
        <p14:creationId xmlns:p14="http://schemas.microsoft.com/office/powerpoint/2010/main" val="3883638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A4C6B-3FC9-2E42-805A-26523B0ECDD4}" type="slidenum">
              <a:rPr lang="en-US" smtClean="0"/>
              <a:pPr/>
              <a:t>6</a:t>
            </a:fld>
            <a:endParaRPr lang="en-US" dirty="0"/>
          </a:p>
        </p:txBody>
      </p:sp>
    </p:spTree>
    <p:extLst>
      <p:ext uri="{BB962C8B-B14F-4D97-AF65-F5344CB8AC3E}">
        <p14:creationId xmlns:p14="http://schemas.microsoft.com/office/powerpoint/2010/main" val="422962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A4C6B-3FC9-2E42-805A-26523B0ECDD4}" type="slidenum">
              <a:rPr lang="en-US" smtClean="0"/>
              <a:pPr/>
              <a:t>7</a:t>
            </a:fld>
            <a:endParaRPr lang="en-US" dirty="0"/>
          </a:p>
        </p:txBody>
      </p:sp>
    </p:spTree>
    <p:extLst>
      <p:ext uri="{BB962C8B-B14F-4D97-AF65-F5344CB8AC3E}">
        <p14:creationId xmlns:p14="http://schemas.microsoft.com/office/powerpoint/2010/main" val="975069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E1274C-BB6E-45DB-A6A3-8087B8435A12}" type="slidenum">
              <a:rPr lang="en-US" smtClean="0"/>
              <a:t>8</a:t>
            </a:fld>
            <a:endParaRPr lang="en-US" dirty="0"/>
          </a:p>
        </p:txBody>
      </p:sp>
    </p:spTree>
    <p:extLst>
      <p:ext uri="{BB962C8B-B14F-4D97-AF65-F5344CB8AC3E}">
        <p14:creationId xmlns:p14="http://schemas.microsoft.com/office/powerpoint/2010/main" val="840245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E1274C-BB6E-45DB-A6A3-8087B8435A12}" type="slidenum">
              <a:rPr lang="en-US" smtClean="0"/>
              <a:t>9</a:t>
            </a:fld>
            <a:endParaRPr lang="en-US" dirty="0"/>
          </a:p>
        </p:txBody>
      </p:sp>
    </p:spTree>
    <p:extLst>
      <p:ext uri="{BB962C8B-B14F-4D97-AF65-F5344CB8AC3E}">
        <p14:creationId xmlns:p14="http://schemas.microsoft.com/office/powerpoint/2010/main" val="1152781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A4C6B-3FC9-2E42-805A-26523B0ECDD4}" type="slidenum">
              <a:rPr lang="en-US" smtClean="0"/>
              <a:pPr/>
              <a:t>13</a:t>
            </a:fld>
            <a:endParaRPr lang="en-US" dirty="0"/>
          </a:p>
        </p:txBody>
      </p:sp>
    </p:spTree>
    <p:extLst>
      <p:ext uri="{BB962C8B-B14F-4D97-AF65-F5344CB8AC3E}">
        <p14:creationId xmlns:p14="http://schemas.microsoft.com/office/powerpoint/2010/main" val="175605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A4C6B-3FC9-2E42-805A-26523B0ECDD4}" type="slidenum">
              <a:rPr lang="en-US" smtClean="0"/>
              <a:pPr/>
              <a:t>14</a:t>
            </a:fld>
            <a:endParaRPr lang="en-US" dirty="0"/>
          </a:p>
        </p:txBody>
      </p:sp>
    </p:spTree>
    <p:extLst>
      <p:ext uri="{BB962C8B-B14F-4D97-AF65-F5344CB8AC3E}">
        <p14:creationId xmlns:p14="http://schemas.microsoft.com/office/powerpoint/2010/main" val="4257081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A4C6B-3FC9-2E42-805A-26523B0ECDD4}" type="slidenum">
              <a:rPr lang="en-US" smtClean="0"/>
              <a:pPr/>
              <a:t>15</a:t>
            </a:fld>
            <a:endParaRPr lang="en-US" dirty="0"/>
          </a:p>
        </p:txBody>
      </p:sp>
    </p:spTree>
    <p:extLst>
      <p:ext uri="{BB962C8B-B14F-4D97-AF65-F5344CB8AC3E}">
        <p14:creationId xmlns:p14="http://schemas.microsoft.com/office/powerpoint/2010/main" val="1580606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78E4AF56-9706-460E-B37C-01F7C0B885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8875058" cy="6858000"/>
          </a:xfrm>
          <a:prstGeom prst="rect">
            <a:avLst/>
          </a:prstGeom>
        </p:spPr>
      </p:pic>
      <p:sp>
        <p:nvSpPr>
          <p:cNvPr id="2" name="Title 1"/>
          <p:cNvSpPr>
            <a:spLocks noGrp="1"/>
          </p:cNvSpPr>
          <p:nvPr>
            <p:ph type="ctrTitle"/>
          </p:nvPr>
        </p:nvSpPr>
        <p:spPr>
          <a:xfrm>
            <a:off x="4975076" y="1145223"/>
            <a:ext cx="4028738" cy="3346767"/>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hasCustomPrompt="1"/>
          </p:nvPr>
        </p:nvSpPr>
        <p:spPr>
          <a:xfrm>
            <a:off x="6069330" y="4640580"/>
            <a:ext cx="1840230" cy="788670"/>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LOGO</a:t>
            </a:r>
          </a:p>
        </p:txBody>
      </p:sp>
    </p:spTree>
    <p:extLst>
      <p:ext uri="{BB962C8B-B14F-4D97-AF65-F5344CB8AC3E}">
        <p14:creationId xmlns:p14="http://schemas.microsoft.com/office/powerpoint/2010/main" val="368253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3ED89C8-D951-4291-95F1-C18E36A6C375}"/>
              </a:ext>
            </a:extLst>
          </p:cNvPr>
          <p:cNvSpPr/>
          <p:nvPr userDrawn="1"/>
        </p:nvSpPr>
        <p:spPr>
          <a:xfrm>
            <a:off x="0" y="125730"/>
            <a:ext cx="1040130" cy="331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83FA4E3-D91E-4B85-B1C7-B5B706EFA575}"/>
              </a:ext>
            </a:extLst>
          </p:cNvPr>
          <p:cNvSpPr/>
          <p:nvPr userDrawn="1"/>
        </p:nvSpPr>
        <p:spPr>
          <a:xfrm>
            <a:off x="1040130" y="125730"/>
            <a:ext cx="3531869" cy="3314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3531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7670041E-5E20-409E-8BB7-0BEEC08748F4}"/>
              </a:ext>
            </a:extLst>
          </p:cNvPr>
          <p:cNvSpPr/>
          <p:nvPr userDrawn="1"/>
        </p:nvSpPr>
        <p:spPr>
          <a:xfrm>
            <a:off x="0" y="125730"/>
            <a:ext cx="1040130" cy="331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8C9814E-E85A-42FE-A66C-9C068918A8D0}"/>
              </a:ext>
            </a:extLst>
          </p:cNvPr>
          <p:cNvSpPr/>
          <p:nvPr userDrawn="1"/>
        </p:nvSpPr>
        <p:spPr>
          <a:xfrm>
            <a:off x="1040130" y="125730"/>
            <a:ext cx="3531869" cy="3314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252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chemeClr val="tx1"/>
              </a:buClr>
              <a:defRPr>
                <a:solidFill>
                  <a:srgbClr val="000000"/>
                </a:solidFill>
              </a:defRPr>
            </a:lvl1pPr>
            <a:lvl2pPr>
              <a:buClr>
                <a:schemeClr val="tx1"/>
              </a:buClr>
              <a:defRPr>
                <a:solidFill>
                  <a:srgbClr val="000000"/>
                </a:solidFill>
              </a:defRPr>
            </a:lvl2pPr>
            <a:lvl3pPr>
              <a:buClr>
                <a:schemeClr val="tx1"/>
              </a:buClr>
              <a:defRPr>
                <a:solidFill>
                  <a:srgbClr val="000000"/>
                </a:solidFill>
              </a:defRPr>
            </a:lvl3pPr>
            <a:lvl4pPr>
              <a:buClr>
                <a:schemeClr val="tx1"/>
              </a:buClr>
              <a:defRPr>
                <a:solidFill>
                  <a:srgbClr val="000000"/>
                </a:solidFill>
              </a:defRPr>
            </a:lvl4pPr>
            <a:lvl5pPr>
              <a:buClr>
                <a:schemeClr val="tx1"/>
              </a:buClr>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E2F3B282-6D4F-407A-81EB-719C3A2BD6BF}"/>
              </a:ext>
            </a:extLst>
          </p:cNvPr>
          <p:cNvSpPr/>
          <p:nvPr userDrawn="1"/>
        </p:nvSpPr>
        <p:spPr>
          <a:xfrm>
            <a:off x="0" y="125730"/>
            <a:ext cx="1040130" cy="331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C146564-95B6-4258-8E56-4FF57D2571D6}"/>
              </a:ext>
            </a:extLst>
          </p:cNvPr>
          <p:cNvSpPr/>
          <p:nvPr userDrawn="1"/>
        </p:nvSpPr>
        <p:spPr>
          <a:xfrm>
            <a:off x="1040130" y="125730"/>
            <a:ext cx="3531869" cy="3314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2095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Rectangle 6">
            <a:extLst>
              <a:ext uri="{FF2B5EF4-FFF2-40B4-BE49-F238E27FC236}">
                <a16:creationId xmlns:a16="http://schemas.microsoft.com/office/drawing/2014/main" id="{D1885028-39C9-463A-B4D9-E184722DD7FE}"/>
              </a:ext>
            </a:extLst>
          </p:cNvPr>
          <p:cNvSpPr/>
          <p:nvPr userDrawn="1"/>
        </p:nvSpPr>
        <p:spPr>
          <a:xfrm>
            <a:off x="0" y="125730"/>
            <a:ext cx="1040130" cy="331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4CCB883-2F9A-4166-B843-2F3D2A83514C}"/>
              </a:ext>
            </a:extLst>
          </p:cNvPr>
          <p:cNvSpPr/>
          <p:nvPr userDrawn="1"/>
        </p:nvSpPr>
        <p:spPr>
          <a:xfrm>
            <a:off x="1040130" y="125730"/>
            <a:ext cx="3531869" cy="3314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378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051488D0-428F-4DE3-8351-01924056CE2B}"/>
              </a:ext>
            </a:extLst>
          </p:cNvPr>
          <p:cNvSpPr/>
          <p:nvPr userDrawn="1"/>
        </p:nvSpPr>
        <p:spPr>
          <a:xfrm>
            <a:off x="0" y="125730"/>
            <a:ext cx="1040130" cy="331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D8ED390-F7C1-47CB-945E-0AF412492AC5}"/>
              </a:ext>
            </a:extLst>
          </p:cNvPr>
          <p:cNvSpPr/>
          <p:nvPr userDrawn="1"/>
        </p:nvSpPr>
        <p:spPr>
          <a:xfrm>
            <a:off x="1040130" y="125730"/>
            <a:ext cx="3531869" cy="3314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740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8B15ACCE-7E6C-412B-AA3F-350CBD2C88FF}"/>
              </a:ext>
            </a:extLst>
          </p:cNvPr>
          <p:cNvSpPr/>
          <p:nvPr userDrawn="1"/>
        </p:nvSpPr>
        <p:spPr>
          <a:xfrm>
            <a:off x="0" y="125730"/>
            <a:ext cx="1040130" cy="331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78BD69-EC97-4EE4-8327-E522D991E3DC}"/>
              </a:ext>
            </a:extLst>
          </p:cNvPr>
          <p:cNvSpPr/>
          <p:nvPr userDrawn="1"/>
        </p:nvSpPr>
        <p:spPr>
          <a:xfrm>
            <a:off x="1040130" y="125730"/>
            <a:ext cx="3531869" cy="3314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489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Rectangle 5">
            <a:extLst>
              <a:ext uri="{FF2B5EF4-FFF2-40B4-BE49-F238E27FC236}">
                <a16:creationId xmlns:a16="http://schemas.microsoft.com/office/drawing/2014/main" id="{7C6642D4-3E4D-4E33-AB6D-53DB92E59CA3}"/>
              </a:ext>
            </a:extLst>
          </p:cNvPr>
          <p:cNvSpPr/>
          <p:nvPr userDrawn="1"/>
        </p:nvSpPr>
        <p:spPr>
          <a:xfrm>
            <a:off x="0" y="125730"/>
            <a:ext cx="1040130" cy="331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F3A46CD-0F1E-4005-BB0F-6513201A2D05}"/>
              </a:ext>
            </a:extLst>
          </p:cNvPr>
          <p:cNvSpPr/>
          <p:nvPr userDrawn="1"/>
        </p:nvSpPr>
        <p:spPr>
          <a:xfrm>
            <a:off x="1040130" y="125730"/>
            <a:ext cx="3531869" cy="3314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0153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454A5A-9A84-4293-99C9-E696915CFBC2}"/>
              </a:ext>
            </a:extLst>
          </p:cNvPr>
          <p:cNvSpPr/>
          <p:nvPr userDrawn="1"/>
        </p:nvSpPr>
        <p:spPr>
          <a:xfrm>
            <a:off x="0" y="125730"/>
            <a:ext cx="1040130" cy="331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A9D59DF-2879-439F-8DD1-A15954D3B11C}"/>
              </a:ext>
            </a:extLst>
          </p:cNvPr>
          <p:cNvSpPr/>
          <p:nvPr userDrawn="1"/>
        </p:nvSpPr>
        <p:spPr>
          <a:xfrm>
            <a:off x="1040130" y="125730"/>
            <a:ext cx="3531869" cy="3314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534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28841D3A-D05D-4C1D-9640-E184C3289478}"/>
              </a:ext>
            </a:extLst>
          </p:cNvPr>
          <p:cNvSpPr/>
          <p:nvPr userDrawn="1"/>
        </p:nvSpPr>
        <p:spPr>
          <a:xfrm>
            <a:off x="0" y="125730"/>
            <a:ext cx="1040130" cy="331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1D7A80-3317-4AE3-AA4D-EB61FF305FE7}"/>
              </a:ext>
            </a:extLst>
          </p:cNvPr>
          <p:cNvSpPr/>
          <p:nvPr userDrawn="1"/>
        </p:nvSpPr>
        <p:spPr>
          <a:xfrm>
            <a:off x="1040130" y="125730"/>
            <a:ext cx="3531869" cy="3314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6674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3B6AF047-80A2-4568-B253-922D4A20217B}"/>
              </a:ext>
            </a:extLst>
          </p:cNvPr>
          <p:cNvSpPr/>
          <p:nvPr userDrawn="1"/>
        </p:nvSpPr>
        <p:spPr>
          <a:xfrm>
            <a:off x="0" y="125730"/>
            <a:ext cx="1040130" cy="331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ED6BAF8-D95B-4614-A370-E0D20E5D296E}"/>
              </a:ext>
            </a:extLst>
          </p:cNvPr>
          <p:cNvSpPr/>
          <p:nvPr userDrawn="1"/>
        </p:nvSpPr>
        <p:spPr>
          <a:xfrm>
            <a:off x="1040130" y="125730"/>
            <a:ext cx="3531869" cy="3314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125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8722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401k.com/"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myworkday.com/ahbelo/d/home.htmld"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0E8B2-BEBA-4DAB-81F7-149E4FF682DA}"/>
              </a:ext>
            </a:extLst>
          </p:cNvPr>
          <p:cNvSpPr>
            <a:spLocks noGrp="1"/>
          </p:cNvSpPr>
          <p:nvPr>
            <p:ph type="ctrTitle"/>
          </p:nvPr>
        </p:nvSpPr>
        <p:spPr>
          <a:xfrm>
            <a:off x="4975076" y="1970135"/>
            <a:ext cx="4028738" cy="2917730"/>
          </a:xfrm>
        </p:spPr>
        <p:txBody>
          <a:bodyPr>
            <a:normAutofit/>
          </a:bodyPr>
          <a:lstStyle/>
          <a:p>
            <a:r>
              <a:rPr lang="en-US" sz="4800" dirty="0"/>
              <a:t>2023 Benefits Open Enrollment</a:t>
            </a:r>
            <a:br>
              <a:rPr lang="en-US" sz="4800" dirty="0"/>
            </a:br>
            <a:r>
              <a:rPr lang="en-US" sz="3200" dirty="0"/>
              <a:t>November 7 - 18</a:t>
            </a:r>
          </a:p>
        </p:txBody>
      </p:sp>
    </p:spTree>
    <p:extLst>
      <p:ext uri="{BB962C8B-B14F-4D97-AF65-F5344CB8AC3E}">
        <p14:creationId xmlns:p14="http://schemas.microsoft.com/office/powerpoint/2010/main" val="527275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40B7-751A-4BF1-B72F-8B0C55FB5318}"/>
              </a:ext>
            </a:extLst>
          </p:cNvPr>
          <p:cNvSpPr>
            <a:spLocks noGrp="1"/>
          </p:cNvSpPr>
          <p:nvPr>
            <p:ph type="title"/>
          </p:nvPr>
        </p:nvSpPr>
        <p:spPr>
          <a:xfrm>
            <a:off x="239486" y="365127"/>
            <a:ext cx="8277055" cy="1013568"/>
          </a:xfrm>
        </p:spPr>
        <p:txBody>
          <a:bodyPr/>
          <a:lstStyle/>
          <a:p>
            <a:r>
              <a:rPr lang="en-US" sz="4000" dirty="0">
                <a:solidFill>
                  <a:srgbClr val="06899D"/>
                </a:solidFill>
              </a:rPr>
              <a:t>Which Plan Fits My Needs? Scenario 1</a:t>
            </a:r>
          </a:p>
        </p:txBody>
      </p:sp>
      <p:sp>
        <p:nvSpPr>
          <p:cNvPr id="3" name="Text Placeholder 2">
            <a:extLst>
              <a:ext uri="{FF2B5EF4-FFF2-40B4-BE49-F238E27FC236}">
                <a16:creationId xmlns:a16="http://schemas.microsoft.com/office/drawing/2014/main" id="{C9B149DF-67A0-4820-A685-9C59DBABCA85}"/>
              </a:ext>
            </a:extLst>
          </p:cNvPr>
          <p:cNvSpPr>
            <a:spLocks noGrp="1"/>
          </p:cNvSpPr>
          <p:nvPr>
            <p:ph type="body" idx="1"/>
          </p:nvPr>
        </p:nvSpPr>
        <p:spPr>
          <a:xfrm>
            <a:off x="461175" y="1121134"/>
            <a:ext cx="8277055" cy="826936"/>
          </a:xfrm>
        </p:spPr>
        <p:txBody>
          <a:bodyPr>
            <a:noAutofit/>
          </a:bodyPr>
          <a:lstStyle/>
          <a:p>
            <a:r>
              <a:rPr lang="en-US" sz="1600" dirty="0"/>
              <a:t>Juan has employee only coverage. His annual salary range is $50,000 - $75,000. He is </a:t>
            </a:r>
            <a:r>
              <a:rPr lang="en-US" sz="1600" i="0" u="none" strike="noStrike" dirty="0">
                <a:solidFill>
                  <a:srgbClr val="000000"/>
                </a:solidFill>
                <a:effectLst/>
              </a:rPr>
              <a:t> in good health but with seasonal allergies. He goes to </a:t>
            </a:r>
            <a:r>
              <a:rPr lang="en-US" sz="1600" dirty="0"/>
              <a:t>his doctor </a:t>
            </a:r>
            <a:r>
              <a:rPr lang="en-US" sz="1600" i="0" u="none" strike="noStrike" dirty="0">
                <a:solidFill>
                  <a:srgbClr val="000000"/>
                </a:solidFill>
                <a:effectLst/>
              </a:rPr>
              <a:t>for upper respiratory infection and is referred to an allergist.  Since his costs are predictable, he may consider the CDHP over the PPO.</a:t>
            </a:r>
            <a:r>
              <a:rPr lang="en-US" sz="1600" dirty="0"/>
              <a:t> </a:t>
            </a:r>
          </a:p>
        </p:txBody>
      </p:sp>
      <p:graphicFrame>
        <p:nvGraphicFramePr>
          <p:cNvPr id="7" name="Table 7">
            <a:extLst>
              <a:ext uri="{FF2B5EF4-FFF2-40B4-BE49-F238E27FC236}">
                <a16:creationId xmlns:a16="http://schemas.microsoft.com/office/drawing/2014/main" id="{F95CF58E-E577-4ACA-820F-ADC826DD5741}"/>
              </a:ext>
            </a:extLst>
          </p:cNvPr>
          <p:cNvGraphicFramePr>
            <a:graphicFrameLocks noGrp="1"/>
          </p:cNvGraphicFramePr>
          <p:nvPr>
            <p:ph sz="half" idx="2"/>
            <p:extLst>
              <p:ext uri="{D42A27DB-BD31-4B8C-83A1-F6EECF244321}">
                <p14:modId xmlns:p14="http://schemas.microsoft.com/office/powerpoint/2010/main" val="4229266150"/>
              </p:ext>
            </p:extLst>
          </p:nvPr>
        </p:nvGraphicFramePr>
        <p:xfrm>
          <a:off x="461176" y="1948070"/>
          <a:ext cx="8277055" cy="3882887"/>
        </p:xfrm>
        <a:graphic>
          <a:graphicData uri="http://schemas.openxmlformats.org/drawingml/2006/table">
            <a:tbl>
              <a:tblPr firstRow="1" bandRow="1">
                <a:tableStyleId>{073A0DAA-6AF3-43AB-8588-CEC1D06C72B9}</a:tableStyleId>
              </a:tblPr>
              <a:tblGrid>
                <a:gridCol w="2803353">
                  <a:extLst>
                    <a:ext uri="{9D8B030D-6E8A-4147-A177-3AD203B41FA5}">
                      <a16:colId xmlns:a16="http://schemas.microsoft.com/office/drawing/2014/main" val="4216094941"/>
                    </a:ext>
                  </a:extLst>
                </a:gridCol>
                <a:gridCol w="2668361">
                  <a:extLst>
                    <a:ext uri="{9D8B030D-6E8A-4147-A177-3AD203B41FA5}">
                      <a16:colId xmlns:a16="http://schemas.microsoft.com/office/drawing/2014/main" val="674204867"/>
                    </a:ext>
                  </a:extLst>
                </a:gridCol>
                <a:gridCol w="2805341">
                  <a:extLst>
                    <a:ext uri="{9D8B030D-6E8A-4147-A177-3AD203B41FA5}">
                      <a16:colId xmlns:a16="http://schemas.microsoft.com/office/drawing/2014/main" val="1361206804"/>
                    </a:ext>
                  </a:extLst>
                </a:gridCol>
              </a:tblGrid>
              <a:tr h="370840">
                <a:tc>
                  <a:txBody>
                    <a:bodyPr/>
                    <a:lstStyle/>
                    <a:p>
                      <a:r>
                        <a:rPr lang="en-US" sz="1200" dirty="0">
                          <a:solidFill>
                            <a:schemeClr val="tx2"/>
                          </a:solidFill>
                        </a:rPr>
                        <a:t>Medical Services Received</a:t>
                      </a:r>
                    </a:p>
                  </a:txBody>
                  <a:tcPr/>
                </a:tc>
                <a:tc>
                  <a:txBody>
                    <a:bodyPr/>
                    <a:lstStyle/>
                    <a:p>
                      <a:pPr algn="ctr"/>
                      <a:r>
                        <a:rPr lang="en-US" sz="1200" dirty="0">
                          <a:solidFill>
                            <a:schemeClr val="tx2"/>
                          </a:solidFill>
                        </a:rPr>
                        <a:t>CHDP + HSA</a:t>
                      </a:r>
                    </a:p>
                  </a:txBody>
                  <a:tcPr/>
                </a:tc>
                <a:tc>
                  <a:txBody>
                    <a:bodyPr/>
                    <a:lstStyle/>
                    <a:p>
                      <a:pPr algn="ctr"/>
                      <a:r>
                        <a:rPr lang="en-US" sz="1200" dirty="0">
                          <a:solidFill>
                            <a:schemeClr val="tx2"/>
                          </a:solidFill>
                        </a:rPr>
                        <a:t>PPO</a:t>
                      </a:r>
                    </a:p>
                  </a:txBody>
                  <a:tcPr/>
                </a:tc>
                <a:extLst>
                  <a:ext uri="{0D108BD9-81ED-4DB2-BD59-A6C34878D82A}">
                    <a16:rowId xmlns:a16="http://schemas.microsoft.com/office/drawing/2014/main" val="318564869"/>
                  </a:ext>
                </a:extLst>
              </a:tr>
              <a:tr h="370840">
                <a:tc>
                  <a:txBody>
                    <a:bodyPr/>
                    <a:lstStyle/>
                    <a:p>
                      <a:r>
                        <a:rPr lang="en-US" sz="1200" dirty="0">
                          <a:solidFill>
                            <a:srgbClr val="000000"/>
                          </a:solidFill>
                        </a:rPr>
                        <a:t>Ded=Deductible  OOP=Out of Pocket</a:t>
                      </a:r>
                    </a:p>
                  </a:txBody>
                  <a:tcPr/>
                </a:tc>
                <a:tc>
                  <a:txBody>
                    <a:bodyPr/>
                    <a:lstStyle/>
                    <a:p>
                      <a:r>
                        <a:rPr lang="en-US" sz="1200" dirty="0">
                          <a:solidFill>
                            <a:srgbClr val="000000"/>
                          </a:solidFill>
                        </a:rPr>
                        <a:t> Ded. Single/Family  $3,000/$6,000 </a:t>
                      </a:r>
                    </a:p>
                    <a:p>
                      <a:r>
                        <a:rPr lang="en-US" sz="1200" dirty="0">
                          <a:solidFill>
                            <a:srgbClr val="000000"/>
                          </a:solidFill>
                        </a:rPr>
                        <a:t>OOP Single/Family $6,000/$12,000 </a:t>
                      </a:r>
                    </a:p>
                  </a:txBody>
                  <a:tcPr/>
                </a:tc>
                <a:tc>
                  <a:txBody>
                    <a:bodyPr/>
                    <a:lstStyle/>
                    <a:p>
                      <a:r>
                        <a:rPr lang="en-US" sz="1200" dirty="0">
                          <a:solidFill>
                            <a:srgbClr val="000000"/>
                          </a:solidFill>
                        </a:rPr>
                        <a:t>Ded. Single/Family $1,500/$3,000 OOP Single/Family $4,500/$7,300</a:t>
                      </a:r>
                    </a:p>
                  </a:txBody>
                  <a:tcPr/>
                </a:tc>
                <a:extLst>
                  <a:ext uri="{0D108BD9-81ED-4DB2-BD59-A6C34878D82A}">
                    <a16:rowId xmlns:a16="http://schemas.microsoft.com/office/drawing/2014/main" val="782728318"/>
                  </a:ext>
                </a:extLst>
              </a:tr>
              <a:tr h="286247">
                <a:tc>
                  <a:txBody>
                    <a:bodyPr/>
                    <a:lstStyle/>
                    <a:p>
                      <a:endParaRPr lang="en-US" sz="1200" dirty="0">
                        <a:solidFill>
                          <a:srgbClr val="000000"/>
                        </a:solidFill>
                      </a:endParaRPr>
                    </a:p>
                  </a:txBody>
                  <a:tcPr/>
                </a:tc>
                <a:tc>
                  <a:txBody>
                    <a:bodyPr/>
                    <a:lstStyle/>
                    <a:p>
                      <a:pPr algn="ctr"/>
                      <a:r>
                        <a:rPr lang="en-US" sz="1200" dirty="0">
                          <a:solidFill>
                            <a:srgbClr val="000000"/>
                          </a:solidFill>
                        </a:rPr>
                        <a:t>Expenses paid by Juan</a:t>
                      </a:r>
                    </a:p>
                  </a:txBody>
                  <a:tcPr/>
                </a:tc>
                <a:tc>
                  <a:txBody>
                    <a:bodyPr/>
                    <a:lstStyle/>
                    <a:p>
                      <a:pPr algn="ctr"/>
                      <a:r>
                        <a:rPr lang="en-US" sz="1200" dirty="0">
                          <a:solidFill>
                            <a:srgbClr val="000000"/>
                          </a:solidFill>
                        </a:rPr>
                        <a:t>Expenses paid by Juan</a:t>
                      </a:r>
                    </a:p>
                  </a:txBody>
                  <a:tcPr/>
                </a:tc>
                <a:extLst>
                  <a:ext uri="{0D108BD9-81ED-4DB2-BD59-A6C34878D82A}">
                    <a16:rowId xmlns:a16="http://schemas.microsoft.com/office/drawing/2014/main" val="1146533363"/>
                  </a:ext>
                </a:extLst>
              </a:tr>
              <a:tr h="370840">
                <a:tc>
                  <a:txBody>
                    <a:bodyPr/>
                    <a:lstStyle/>
                    <a:p>
                      <a:r>
                        <a:rPr lang="en-US" sz="1200" dirty="0">
                          <a:solidFill>
                            <a:srgbClr val="000000"/>
                          </a:solidFill>
                        </a:rPr>
                        <a:t>Annual Preventive Exam</a:t>
                      </a:r>
                    </a:p>
                  </a:txBody>
                  <a:tcPr/>
                </a:tc>
                <a:tc>
                  <a:txBody>
                    <a:bodyPr/>
                    <a:lstStyle/>
                    <a:p>
                      <a:pPr algn="ctr"/>
                      <a:r>
                        <a:rPr lang="en-US" sz="1200" dirty="0">
                          <a:solidFill>
                            <a:srgbClr val="000000"/>
                          </a:solidFill>
                        </a:rPr>
                        <a:t>$0</a:t>
                      </a:r>
                    </a:p>
                  </a:txBody>
                  <a:tcPr/>
                </a:tc>
                <a:tc>
                  <a:txBody>
                    <a:bodyPr/>
                    <a:lstStyle/>
                    <a:p>
                      <a:pPr algn="ctr"/>
                      <a:r>
                        <a:rPr lang="en-US" sz="1200" dirty="0">
                          <a:solidFill>
                            <a:srgbClr val="000000"/>
                          </a:solidFill>
                        </a:rPr>
                        <a:t>$0</a:t>
                      </a:r>
                    </a:p>
                  </a:txBody>
                  <a:tcPr/>
                </a:tc>
                <a:extLst>
                  <a:ext uri="{0D108BD9-81ED-4DB2-BD59-A6C34878D82A}">
                    <a16:rowId xmlns:a16="http://schemas.microsoft.com/office/drawing/2014/main" val="965009131"/>
                  </a:ext>
                </a:extLst>
              </a:tr>
              <a:tr h="217556">
                <a:tc>
                  <a:txBody>
                    <a:bodyPr/>
                    <a:lstStyle/>
                    <a:p>
                      <a:r>
                        <a:rPr lang="en-US" sz="1200" dirty="0">
                          <a:solidFill>
                            <a:srgbClr val="000000"/>
                          </a:solidFill>
                        </a:rPr>
                        <a:t>Two PCP visits &amp; 1 specialist visit for allergies</a:t>
                      </a:r>
                    </a:p>
                  </a:txBody>
                  <a:tcPr/>
                </a:tc>
                <a:tc>
                  <a:txBody>
                    <a:bodyPr/>
                    <a:lstStyle/>
                    <a:p>
                      <a:pPr algn="ctr"/>
                      <a:r>
                        <a:rPr lang="en-US" sz="1200" dirty="0">
                          <a:solidFill>
                            <a:srgbClr val="000000"/>
                          </a:solidFill>
                        </a:rPr>
                        <a:t>$490</a:t>
                      </a:r>
                    </a:p>
                  </a:txBody>
                  <a:tcPr/>
                </a:tc>
                <a:tc>
                  <a:txBody>
                    <a:bodyPr/>
                    <a:lstStyle/>
                    <a:p>
                      <a:pPr algn="ctr"/>
                      <a:r>
                        <a:rPr lang="en-US" sz="1200" dirty="0">
                          <a:solidFill>
                            <a:srgbClr val="000000"/>
                          </a:solidFill>
                        </a:rPr>
                        <a:t>$80 (copays for PCP/Specialist</a:t>
                      </a:r>
                    </a:p>
                  </a:txBody>
                  <a:tcPr/>
                </a:tc>
                <a:extLst>
                  <a:ext uri="{0D108BD9-81ED-4DB2-BD59-A6C34878D82A}">
                    <a16:rowId xmlns:a16="http://schemas.microsoft.com/office/drawing/2014/main" val="2874054062"/>
                  </a:ext>
                </a:extLst>
              </a:tr>
              <a:tr h="370840">
                <a:tc>
                  <a:txBody>
                    <a:bodyPr/>
                    <a:lstStyle/>
                    <a:p>
                      <a:r>
                        <a:rPr lang="en-US" sz="1200" dirty="0">
                          <a:solidFill>
                            <a:srgbClr val="000000"/>
                          </a:solidFill>
                        </a:rPr>
                        <a:t>Pharmacy – 3 generics; 2 brand formulary prescriptions</a:t>
                      </a:r>
                    </a:p>
                  </a:txBody>
                  <a:tcPr/>
                </a:tc>
                <a:tc>
                  <a:txBody>
                    <a:bodyPr/>
                    <a:lstStyle/>
                    <a:p>
                      <a:pPr algn="ctr"/>
                      <a:r>
                        <a:rPr lang="en-US" sz="1200" dirty="0">
                          <a:solidFill>
                            <a:srgbClr val="000000"/>
                          </a:solidFill>
                        </a:rPr>
                        <a:t>$130</a:t>
                      </a:r>
                    </a:p>
                  </a:txBody>
                  <a:tcPr/>
                </a:tc>
                <a:tc>
                  <a:txBody>
                    <a:bodyPr/>
                    <a:lstStyle/>
                    <a:p>
                      <a:pPr algn="ctr"/>
                      <a:r>
                        <a:rPr lang="en-US" sz="1200" dirty="0">
                          <a:solidFill>
                            <a:srgbClr val="000000"/>
                          </a:solidFill>
                        </a:rPr>
                        <a:t>$125 (Rx copays)</a:t>
                      </a:r>
                    </a:p>
                  </a:txBody>
                  <a:tcPr/>
                </a:tc>
                <a:extLst>
                  <a:ext uri="{0D108BD9-81ED-4DB2-BD59-A6C34878D82A}">
                    <a16:rowId xmlns:a16="http://schemas.microsoft.com/office/drawing/2014/main" val="4261835555"/>
                  </a:ext>
                </a:extLst>
              </a:tr>
              <a:tr h="370840">
                <a:tc>
                  <a:txBody>
                    <a:bodyPr/>
                    <a:lstStyle/>
                    <a:p>
                      <a:r>
                        <a:rPr lang="en-US" sz="1200" dirty="0">
                          <a:solidFill>
                            <a:srgbClr val="C00000"/>
                          </a:solidFill>
                        </a:rPr>
                        <a:t>Annual Employee Contributions</a:t>
                      </a:r>
                    </a:p>
                  </a:txBody>
                  <a:tcPr/>
                </a:tc>
                <a:tc>
                  <a:txBody>
                    <a:bodyPr/>
                    <a:lstStyle/>
                    <a:p>
                      <a:pPr algn="ctr"/>
                      <a:r>
                        <a:rPr lang="en-US" sz="1200" dirty="0">
                          <a:solidFill>
                            <a:srgbClr val="C00000"/>
                          </a:solidFill>
                        </a:rPr>
                        <a:t>$1,236</a:t>
                      </a:r>
                    </a:p>
                  </a:txBody>
                  <a:tcPr/>
                </a:tc>
                <a:tc>
                  <a:txBody>
                    <a:bodyPr/>
                    <a:lstStyle/>
                    <a:p>
                      <a:pPr algn="ctr"/>
                      <a:r>
                        <a:rPr lang="en-US" sz="1200" dirty="0">
                          <a:solidFill>
                            <a:srgbClr val="C00000"/>
                          </a:solidFill>
                        </a:rPr>
                        <a:t>$1,644</a:t>
                      </a:r>
                    </a:p>
                  </a:txBody>
                  <a:tcPr/>
                </a:tc>
                <a:extLst>
                  <a:ext uri="{0D108BD9-81ED-4DB2-BD59-A6C34878D82A}">
                    <a16:rowId xmlns:a16="http://schemas.microsoft.com/office/drawing/2014/main" val="3252589177"/>
                  </a:ext>
                </a:extLst>
              </a:tr>
              <a:tr h="370840">
                <a:tc>
                  <a:txBody>
                    <a:bodyPr/>
                    <a:lstStyle/>
                    <a:p>
                      <a:r>
                        <a:rPr lang="en-US" sz="1200" b="1" dirty="0">
                          <a:solidFill>
                            <a:srgbClr val="000000"/>
                          </a:solidFill>
                        </a:rPr>
                        <a:t>Medical expenses + contributions</a:t>
                      </a:r>
                    </a:p>
                  </a:txBody>
                  <a:tcPr/>
                </a:tc>
                <a:tc>
                  <a:txBody>
                    <a:bodyPr/>
                    <a:lstStyle/>
                    <a:p>
                      <a:pPr algn="ctr"/>
                      <a:r>
                        <a:rPr lang="en-US" sz="1200" b="1" dirty="0">
                          <a:solidFill>
                            <a:srgbClr val="000000"/>
                          </a:solidFill>
                        </a:rPr>
                        <a:t>$1,856</a:t>
                      </a:r>
                    </a:p>
                  </a:txBody>
                  <a:tcPr/>
                </a:tc>
                <a:tc>
                  <a:txBody>
                    <a:bodyPr/>
                    <a:lstStyle/>
                    <a:p>
                      <a:pPr algn="ctr"/>
                      <a:r>
                        <a:rPr lang="en-US" sz="1200" b="1" dirty="0">
                          <a:solidFill>
                            <a:srgbClr val="000000"/>
                          </a:solidFill>
                        </a:rPr>
                        <a:t>$1,849</a:t>
                      </a:r>
                    </a:p>
                  </a:txBody>
                  <a:tcPr/>
                </a:tc>
                <a:extLst>
                  <a:ext uri="{0D108BD9-81ED-4DB2-BD59-A6C34878D82A}">
                    <a16:rowId xmlns:a16="http://schemas.microsoft.com/office/drawing/2014/main" val="3825082421"/>
                  </a:ext>
                </a:extLst>
              </a:tr>
              <a:tr h="370840">
                <a:tc>
                  <a:txBody>
                    <a:bodyPr/>
                    <a:lstStyle/>
                    <a:p>
                      <a:r>
                        <a:rPr lang="en-US" sz="1200" b="1" dirty="0">
                          <a:solidFill>
                            <a:srgbClr val="00B050"/>
                          </a:solidFill>
                        </a:rPr>
                        <a:t>Employer HSA Funding</a:t>
                      </a:r>
                    </a:p>
                  </a:txBody>
                  <a:tcPr/>
                </a:tc>
                <a:tc>
                  <a:txBody>
                    <a:bodyPr/>
                    <a:lstStyle/>
                    <a:p>
                      <a:pPr algn="ctr"/>
                      <a:r>
                        <a:rPr lang="en-US" sz="1200" b="1" dirty="0">
                          <a:solidFill>
                            <a:srgbClr val="00B050"/>
                          </a:solidFill>
                        </a:rPr>
                        <a:t>$575</a:t>
                      </a:r>
                    </a:p>
                  </a:txBody>
                  <a:tcPr/>
                </a:tc>
                <a:tc>
                  <a:txBody>
                    <a:bodyPr/>
                    <a:lstStyle/>
                    <a:p>
                      <a:pPr algn="ctr"/>
                      <a:r>
                        <a:rPr lang="en-US" sz="1200" b="1" dirty="0">
                          <a:solidFill>
                            <a:srgbClr val="00B050"/>
                          </a:solidFill>
                        </a:rPr>
                        <a:t>$0</a:t>
                      </a:r>
                    </a:p>
                  </a:txBody>
                  <a:tcPr/>
                </a:tc>
                <a:extLst>
                  <a:ext uri="{0D108BD9-81ED-4DB2-BD59-A6C34878D82A}">
                    <a16:rowId xmlns:a16="http://schemas.microsoft.com/office/drawing/2014/main" val="818626515"/>
                  </a:ext>
                </a:extLst>
              </a:tr>
              <a:tr h="370840">
                <a:tc>
                  <a:txBody>
                    <a:bodyPr/>
                    <a:lstStyle/>
                    <a:p>
                      <a:r>
                        <a:rPr lang="en-US" sz="1200" b="1" dirty="0">
                          <a:solidFill>
                            <a:srgbClr val="000000"/>
                          </a:solidFill>
                        </a:rPr>
                        <a:t>Jason’s Net Cost for the year</a:t>
                      </a:r>
                    </a:p>
                  </a:txBody>
                  <a:tcPr/>
                </a:tc>
                <a:tc>
                  <a:txBody>
                    <a:bodyPr/>
                    <a:lstStyle/>
                    <a:p>
                      <a:pPr algn="ctr"/>
                      <a:r>
                        <a:rPr lang="en-US" sz="1200" b="1" dirty="0">
                          <a:solidFill>
                            <a:srgbClr val="000000"/>
                          </a:solidFill>
                        </a:rPr>
                        <a:t>$1,281</a:t>
                      </a:r>
                    </a:p>
                  </a:txBody>
                  <a:tcPr/>
                </a:tc>
                <a:tc>
                  <a:txBody>
                    <a:bodyPr/>
                    <a:lstStyle/>
                    <a:p>
                      <a:pPr algn="ctr"/>
                      <a:r>
                        <a:rPr lang="en-US" sz="1200" b="1" dirty="0">
                          <a:solidFill>
                            <a:srgbClr val="000000"/>
                          </a:solidFill>
                        </a:rPr>
                        <a:t>$1,849</a:t>
                      </a:r>
                    </a:p>
                  </a:txBody>
                  <a:tcPr/>
                </a:tc>
                <a:extLst>
                  <a:ext uri="{0D108BD9-81ED-4DB2-BD59-A6C34878D82A}">
                    <a16:rowId xmlns:a16="http://schemas.microsoft.com/office/drawing/2014/main" val="3928987718"/>
                  </a:ext>
                </a:extLst>
              </a:tr>
            </a:tbl>
          </a:graphicData>
        </a:graphic>
      </p:graphicFrame>
      <p:sp>
        <p:nvSpPr>
          <p:cNvPr id="4" name="TextBox 3">
            <a:extLst>
              <a:ext uri="{FF2B5EF4-FFF2-40B4-BE49-F238E27FC236}">
                <a16:creationId xmlns:a16="http://schemas.microsoft.com/office/drawing/2014/main" id="{48F88A8A-9377-4912-A972-3C1CF26A334E}"/>
              </a:ext>
            </a:extLst>
          </p:cNvPr>
          <p:cNvSpPr txBox="1"/>
          <p:nvPr/>
        </p:nvSpPr>
        <p:spPr>
          <a:xfrm>
            <a:off x="1871057" y="6050943"/>
            <a:ext cx="5401887" cy="369332"/>
          </a:xfrm>
          <a:prstGeom prst="rect">
            <a:avLst/>
          </a:prstGeom>
          <a:noFill/>
        </p:spPr>
        <p:txBody>
          <a:bodyPr wrap="square" rtlCol="0">
            <a:spAutoFit/>
          </a:bodyPr>
          <a:lstStyle/>
          <a:p>
            <a:r>
              <a:rPr lang="en-US" dirty="0"/>
              <a:t>Juan saved $568 by enrolling in the CDHP +HSA</a:t>
            </a:r>
          </a:p>
        </p:txBody>
      </p:sp>
    </p:spTree>
    <p:extLst>
      <p:ext uri="{BB962C8B-B14F-4D97-AF65-F5344CB8AC3E}">
        <p14:creationId xmlns:p14="http://schemas.microsoft.com/office/powerpoint/2010/main" val="16538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40B7-751A-4BF1-B72F-8B0C55FB5318}"/>
              </a:ext>
            </a:extLst>
          </p:cNvPr>
          <p:cNvSpPr>
            <a:spLocks noGrp="1"/>
          </p:cNvSpPr>
          <p:nvPr>
            <p:ph type="title"/>
          </p:nvPr>
        </p:nvSpPr>
        <p:spPr>
          <a:xfrm>
            <a:off x="239486" y="365127"/>
            <a:ext cx="8277055" cy="1013568"/>
          </a:xfrm>
        </p:spPr>
        <p:txBody>
          <a:bodyPr/>
          <a:lstStyle/>
          <a:p>
            <a:r>
              <a:rPr lang="en-US" sz="4000" dirty="0">
                <a:solidFill>
                  <a:srgbClr val="06899D"/>
                </a:solidFill>
              </a:rPr>
              <a:t>Which Plan Fits My Needs? Scenario 2</a:t>
            </a:r>
          </a:p>
        </p:txBody>
      </p:sp>
      <p:sp>
        <p:nvSpPr>
          <p:cNvPr id="3" name="Text Placeholder 2">
            <a:extLst>
              <a:ext uri="{FF2B5EF4-FFF2-40B4-BE49-F238E27FC236}">
                <a16:creationId xmlns:a16="http://schemas.microsoft.com/office/drawing/2014/main" id="{C9B149DF-67A0-4820-A685-9C59DBABCA85}"/>
              </a:ext>
            </a:extLst>
          </p:cNvPr>
          <p:cNvSpPr>
            <a:spLocks noGrp="1"/>
          </p:cNvSpPr>
          <p:nvPr>
            <p:ph type="body" idx="1"/>
          </p:nvPr>
        </p:nvSpPr>
        <p:spPr>
          <a:xfrm>
            <a:off x="350330" y="1378695"/>
            <a:ext cx="8498746" cy="826936"/>
          </a:xfrm>
        </p:spPr>
        <p:txBody>
          <a:bodyPr>
            <a:noAutofit/>
          </a:bodyPr>
          <a:lstStyle/>
          <a:p>
            <a:r>
              <a:rPr lang="en-US" sz="1600" dirty="0"/>
              <a:t>Emily has Family coverage. Her annual salary range is $50,000 - $75,000.  Emily has a spouse and a new baby due in the upcoming plan year.  When a big medical event is expected (</a:t>
            </a:r>
            <a:r>
              <a:rPr lang="en-US" sz="1600" i="0" u="none" strike="noStrike" dirty="0">
                <a:solidFill>
                  <a:srgbClr val="000000"/>
                </a:solidFill>
                <a:effectLst/>
              </a:rPr>
              <a:t>new baby, hip replacement or back surgery), the PPO may offer the convenience of </a:t>
            </a:r>
            <a:r>
              <a:rPr lang="en-US" sz="1600" dirty="0"/>
              <a:t>lower deductibles and  predictable copays to help budget costs.</a:t>
            </a:r>
          </a:p>
        </p:txBody>
      </p:sp>
      <p:graphicFrame>
        <p:nvGraphicFramePr>
          <p:cNvPr id="7" name="Table 7">
            <a:extLst>
              <a:ext uri="{FF2B5EF4-FFF2-40B4-BE49-F238E27FC236}">
                <a16:creationId xmlns:a16="http://schemas.microsoft.com/office/drawing/2014/main" id="{F95CF58E-E577-4ACA-820F-ADC826DD5741}"/>
              </a:ext>
            </a:extLst>
          </p:cNvPr>
          <p:cNvGraphicFramePr>
            <a:graphicFrameLocks noGrp="1"/>
          </p:cNvGraphicFramePr>
          <p:nvPr>
            <p:ph sz="half" idx="2"/>
            <p:extLst>
              <p:ext uri="{D42A27DB-BD31-4B8C-83A1-F6EECF244321}">
                <p14:modId xmlns:p14="http://schemas.microsoft.com/office/powerpoint/2010/main" val="1012454179"/>
              </p:ext>
            </p:extLst>
          </p:nvPr>
        </p:nvGraphicFramePr>
        <p:xfrm>
          <a:off x="461175" y="2283789"/>
          <a:ext cx="8277055" cy="3998842"/>
        </p:xfrm>
        <a:graphic>
          <a:graphicData uri="http://schemas.openxmlformats.org/drawingml/2006/table">
            <a:tbl>
              <a:tblPr firstRow="1" bandRow="1">
                <a:tableStyleId>{5C22544A-7EE6-4342-B048-85BDC9FD1C3A}</a:tableStyleId>
              </a:tblPr>
              <a:tblGrid>
                <a:gridCol w="2803353">
                  <a:extLst>
                    <a:ext uri="{9D8B030D-6E8A-4147-A177-3AD203B41FA5}">
                      <a16:colId xmlns:a16="http://schemas.microsoft.com/office/drawing/2014/main" val="4216094941"/>
                    </a:ext>
                  </a:extLst>
                </a:gridCol>
                <a:gridCol w="2668361">
                  <a:extLst>
                    <a:ext uri="{9D8B030D-6E8A-4147-A177-3AD203B41FA5}">
                      <a16:colId xmlns:a16="http://schemas.microsoft.com/office/drawing/2014/main" val="674204867"/>
                    </a:ext>
                  </a:extLst>
                </a:gridCol>
                <a:gridCol w="2805341">
                  <a:extLst>
                    <a:ext uri="{9D8B030D-6E8A-4147-A177-3AD203B41FA5}">
                      <a16:colId xmlns:a16="http://schemas.microsoft.com/office/drawing/2014/main" val="1361206804"/>
                    </a:ext>
                  </a:extLst>
                </a:gridCol>
              </a:tblGrid>
              <a:tr h="370840">
                <a:tc>
                  <a:txBody>
                    <a:bodyPr/>
                    <a:lstStyle/>
                    <a:p>
                      <a:r>
                        <a:rPr lang="en-US" sz="1200" dirty="0">
                          <a:solidFill>
                            <a:schemeClr val="tx1">
                              <a:lumMod val="50000"/>
                            </a:schemeClr>
                          </a:solidFill>
                        </a:rPr>
                        <a:t>Medical Services Received</a:t>
                      </a:r>
                    </a:p>
                  </a:txBody>
                  <a:tcPr/>
                </a:tc>
                <a:tc>
                  <a:txBody>
                    <a:bodyPr/>
                    <a:lstStyle/>
                    <a:p>
                      <a:pPr algn="ctr"/>
                      <a:r>
                        <a:rPr lang="en-US" sz="1200" dirty="0">
                          <a:solidFill>
                            <a:schemeClr val="tx1">
                              <a:lumMod val="50000"/>
                            </a:schemeClr>
                          </a:solidFill>
                        </a:rPr>
                        <a:t>CHDP + HSA</a:t>
                      </a:r>
                    </a:p>
                  </a:txBody>
                  <a:tcPr/>
                </a:tc>
                <a:tc>
                  <a:txBody>
                    <a:bodyPr/>
                    <a:lstStyle/>
                    <a:p>
                      <a:pPr algn="ctr"/>
                      <a:r>
                        <a:rPr lang="en-US" sz="1200" dirty="0">
                          <a:solidFill>
                            <a:schemeClr val="tx1">
                              <a:lumMod val="50000"/>
                            </a:schemeClr>
                          </a:solidFill>
                        </a:rPr>
                        <a:t>PPO</a:t>
                      </a:r>
                    </a:p>
                  </a:txBody>
                  <a:tcPr/>
                </a:tc>
                <a:extLst>
                  <a:ext uri="{0D108BD9-81ED-4DB2-BD59-A6C34878D82A}">
                    <a16:rowId xmlns:a16="http://schemas.microsoft.com/office/drawing/2014/main" val="318564869"/>
                  </a:ext>
                </a:extLst>
              </a:tr>
              <a:tr h="370840">
                <a:tc>
                  <a:txBody>
                    <a:bodyPr/>
                    <a:lstStyle/>
                    <a:p>
                      <a:r>
                        <a:rPr lang="en-US" sz="1200" dirty="0">
                          <a:solidFill>
                            <a:srgbClr val="000000"/>
                          </a:solidFill>
                        </a:rPr>
                        <a:t>Ded=Deductible  OOP=Out of Pocket  coins = coinsurance</a:t>
                      </a:r>
                    </a:p>
                  </a:txBody>
                  <a:tcPr/>
                </a:tc>
                <a:tc>
                  <a:txBody>
                    <a:bodyPr/>
                    <a:lstStyle/>
                    <a:p>
                      <a:pPr algn="ctr"/>
                      <a:r>
                        <a:rPr lang="en-US" sz="1200" dirty="0">
                          <a:solidFill>
                            <a:srgbClr val="000000"/>
                          </a:solidFill>
                        </a:rPr>
                        <a:t> Ded. Single/Family  $3,000/$6,000 </a:t>
                      </a:r>
                    </a:p>
                    <a:p>
                      <a:pPr algn="ctr"/>
                      <a:r>
                        <a:rPr lang="en-US" sz="1200" dirty="0">
                          <a:solidFill>
                            <a:srgbClr val="000000"/>
                          </a:solidFill>
                        </a:rPr>
                        <a:t>OOP Single/Family $6,000/$12,000 </a:t>
                      </a:r>
                    </a:p>
                    <a:p>
                      <a:pPr algn="ctr"/>
                      <a:r>
                        <a:rPr lang="en-US" sz="1200" dirty="0">
                          <a:solidFill>
                            <a:srgbClr val="000000"/>
                          </a:solidFill>
                        </a:rPr>
                        <a:t>20% coinsurance after deductible</a:t>
                      </a:r>
                    </a:p>
                  </a:txBody>
                  <a:tcPr/>
                </a:tc>
                <a:tc>
                  <a:txBody>
                    <a:bodyPr/>
                    <a:lstStyle/>
                    <a:p>
                      <a:pPr algn="ctr"/>
                      <a:r>
                        <a:rPr lang="en-US" sz="1200" dirty="0">
                          <a:solidFill>
                            <a:srgbClr val="000000"/>
                          </a:solidFill>
                        </a:rPr>
                        <a:t>Ded. Single/Family $1,500/$3,000 OOP Single/Family $4,500/$7,300</a:t>
                      </a:r>
                    </a:p>
                    <a:p>
                      <a:pPr algn="ctr"/>
                      <a:r>
                        <a:rPr lang="en-US" sz="1200" dirty="0">
                          <a:solidFill>
                            <a:srgbClr val="000000"/>
                          </a:solidFill>
                        </a:rPr>
                        <a:t>20% coinsurance after deductible</a:t>
                      </a:r>
                    </a:p>
                  </a:txBody>
                  <a:tcPr/>
                </a:tc>
                <a:extLst>
                  <a:ext uri="{0D108BD9-81ED-4DB2-BD59-A6C34878D82A}">
                    <a16:rowId xmlns:a16="http://schemas.microsoft.com/office/drawing/2014/main" val="782728318"/>
                  </a:ext>
                </a:extLst>
              </a:tr>
              <a:tr h="286247">
                <a:tc>
                  <a:txBody>
                    <a:bodyPr/>
                    <a:lstStyle/>
                    <a:p>
                      <a:endParaRPr lang="en-US" sz="1200" dirty="0">
                        <a:solidFill>
                          <a:srgbClr val="000000"/>
                        </a:solidFill>
                      </a:endParaRPr>
                    </a:p>
                  </a:txBody>
                  <a:tcPr/>
                </a:tc>
                <a:tc>
                  <a:txBody>
                    <a:bodyPr/>
                    <a:lstStyle/>
                    <a:p>
                      <a:pPr algn="ctr"/>
                      <a:r>
                        <a:rPr lang="en-US" sz="1200" dirty="0">
                          <a:solidFill>
                            <a:srgbClr val="000000"/>
                          </a:solidFill>
                        </a:rPr>
                        <a:t>Expenses paid by Emily</a:t>
                      </a:r>
                    </a:p>
                  </a:txBody>
                  <a:tcPr/>
                </a:tc>
                <a:tc>
                  <a:txBody>
                    <a:bodyPr/>
                    <a:lstStyle/>
                    <a:p>
                      <a:pPr algn="ctr"/>
                      <a:r>
                        <a:rPr lang="en-US" sz="1200" dirty="0">
                          <a:solidFill>
                            <a:srgbClr val="000000"/>
                          </a:solidFill>
                        </a:rPr>
                        <a:t>Expenses paid by Emily</a:t>
                      </a:r>
                    </a:p>
                  </a:txBody>
                  <a:tcPr/>
                </a:tc>
                <a:extLst>
                  <a:ext uri="{0D108BD9-81ED-4DB2-BD59-A6C34878D82A}">
                    <a16:rowId xmlns:a16="http://schemas.microsoft.com/office/drawing/2014/main" val="1146533363"/>
                  </a:ext>
                </a:extLst>
              </a:tr>
              <a:tr h="303915">
                <a:tc>
                  <a:txBody>
                    <a:bodyPr/>
                    <a:lstStyle/>
                    <a:p>
                      <a:r>
                        <a:rPr lang="en-US" sz="1200" dirty="0">
                          <a:solidFill>
                            <a:srgbClr val="000000"/>
                          </a:solidFill>
                        </a:rPr>
                        <a:t>Annual Preventive Exams</a:t>
                      </a:r>
                    </a:p>
                  </a:txBody>
                  <a:tcPr/>
                </a:tc>
                <a:tc>
                  <a:txBody>
                    <a:bodyPr/>
                    <a:lstStyle/>
                    <a:p>
                      <a:pPr algn="ctr"/>
                      <a:r>
                        <a:rPr lang="en-US" sz="1200" dirty="0">
                          <a:solidFill>
                            <a:srgbClr val="000000"/>
                          </a:solidFill>
                        </a:rPr>
                        <a:t>$0</a:t>
                      </a:r>
                    </a:p>
                  </a:txBody>
                  <a:tcPr/>
                </a:tc>
                <a:tc>
                  <a:txBody>
                    <a:bodyPr/>
                    <a:lstStyle/>
                    <a:p>
                      <a:pPr algn="ctr"/>
                      <a:r>
                        <a:rPr lang="en-US" sz="1200" dirty="0">
                          <a:solidFill>
                            <a:srgbClr val="000000"/>
                          </a:solidFill>
                        </a:rPr>
                        <a:t>$0</a:t>
                      </a:r>
                    </a:p>
                  </a:txBody>
                  <a:tcPr/>
                </a:tc>
                <a:extLst>
                  <a:ext uri="{0D108BD9-81ED-4DB2-BD59-A6C34878D82A}">
                    <a16:rowId xmlns:a16="http://schemas.microsoft.com/office/drawing/2014/main" val="965009131"/>
                  </a:ext>
                </a:extLst>
              </a:tr>
              <a:tr h="217556">
                <a:tc>
                  <a:txBody>
                    <a:bodyPr/>
                    <a:lstStyle/>
                    <a:p>
                      <a:r>
                        <a:rPr lang="en-US" sz="1200" dirty="0">
                          <a:solidFill>
                            <a:srgbClr val="000000"/>
                          </a:solidFill>
                        </a:rPr>
                        <a:t>Maternity &amp;  Delivery charges,  2 spouse visits to PCP &amp; 1 specialist visit</a:t>
                      </a:r>
                    </a:p>
                  </a:txBody>
                  <a:tcPr/>
                </a:tc>
                <a:tc>
                  <a:txBody>
                    <a:bodyPr/>
                    <a:lstStyle/>
                    <a:p>
                      <a:pPr algn="ctr"/>
                      <a:r>
                        <a:rPr lang="en-US" sz="1200" dirty="0">
                          <a:solidFill>
                            <a:srgbClr val="000000"/>
                          </a:solidFill>
                        </a:rPr>
                        <a:t>$6,338 (ded &amp; coins)</a:t>
                      </a:r>
                    </a:p>
                  </a:txBody>
                  <a:tcPr/>
                </a:tc>
                <a:tc>
                  <a:txBody>
                    <a:bodyPr/>
                    <a:lstStyle/>
                    <a:p>
                      <a:pPr algn="ctr"/>
                      <a:r>
                        <a:rPr lang="en-US" sz="1200" dirty="0">
                          <a:solidFill>
                            <a:srgbClr val="000000"/>
                          </a:solidFill>
                        </a:rPr>
                        <a:t>$2,640 (ded &amp; coins)</a:t>
                      </a:r>
                    </a:p>
                  </a:txBody>
                  <a:tcPr/>
                </a:tc>
                <a:extLst>
                  <a:ext uri="{0D108BD9-81ED-4DB2-BD59-A6C34878D82A}">
                    <a16:rowId xmlns:a16="http://schemas.microsoft.com/office/drawing/2014/main" val="2874054062"/>
                  </a:ext>
                </a:extLst>
              </a:tr>
              <a:tr h="370840">
                <a:tc>
                  <a:txBody>
                    <a:bodyPr/>
                    <a:lstStyle/>
                    <a:p>
                      <a:r>
                        <a:rPr lang="en-US" sz="1200" dirty="0">
                          <a:solidFill>
                            <a:srgbClr val="000000"/>
                          </a:solidFill>
                        </a:rPr>
                        <a:t>Pharmacy – 3 generics; 2 brand formulary prescriptions</a:t>
                      </a:r>
                    </a:p>
                  </a:txBody>
                  <a:tcPr/>
                </a:tc>
                <a:tc>
                  <a:txBody>
                    <a:bodyPr/>
                    <a:lstStyle/>
                    <a:p>
                      <a:pPr algn="ctr"/>
                      <a:r>
                        <a:rPr lang="en-US" sz="1200" dirty="0">
                          <a:solidFill>
                            <a:srgbClr val="000000"/>
                          </a:solidFill>
                        </a:rPr>
                        <a:t>$26</a:t>
                      </a:r>
                    </a:p>
                  </a:txBody>
                  <a:tcPr/>
                </a:tc>
                <a:tc>
                  <a:txBody>
                    <a:bodyPr/>
                    <a:lstStyle/>
                    <a:p>
                      <a:pPr algn="ctr"/>
                      <a:r>
                        <a:rPr lang="en-US" sz="1200" dirty="0">
                          <a:solidFill>
                            <a:srgbClr val="000000"/>
                          </a:solidFill>
                        </a:rPr>
                        <a:t>$125 (Rx copays)</a:t>
                      </a:r>
                    </a:p>
                  </a:txBody>
                  <a:tcPr/>
                </a:tc>
                <a:extLst>
                  <a:ext uri="{0D108BD9-81ED-4DB2-BD59-A6C34878D82A}">
                    <a16:rowId xmlns:a16="http://schemas.microsoft.com/office/drawing/2014/main" val="4261835555"/>
                  </a:ext>
                </a:extLst>
              </a:tr>
              <a:tr h="370840">
                <a:tc>
                  <a:txBody>
                    <a:bodyPr/>
                    <a:lstStyle/>
                    <a:p>
                      <a:r>
                        <a:rPr lang="en-US" sz="1200" dirty="0">
                          <a:solidFill>
                            <a:srgbClr val="C00000"/>
                          </a:solidFill>
                        </a:rPr>
                        <a:t>Annual Employee Contributions</a:t>
                      </a:r>
                    </a:p>
                  </a:txBody>
                  <a:tcPr/>
                </a:tc>
                <a:tc>
                  <a:txBody>
                    <a:bodyPr/>
                    <a:lstStyle/>
                    <a:p>
                      <a:pPr algn="ctr"/>
                      <a:r>
                        <a:rPr lang="en-US" sz="1200" dirty="0">
                          <a:solidFill>
                            <a:srgbClr val="C00000"/>
                          </a:solidFill>
                        </a:rPr>
                        <a:t>$6,744</a:t>
                      </a:r>
                    </a:p>
                  </a:txBody>
                  <a:tcPr/>
                </a:tc>
                <a:tc>
                  <a:txBody>
                    <a:bodyPr/>
                    <a:lstStyle/>
                    <a:p>
                      <a:pPr algn="ctr"/>
                      <a:r>
                        <a:rPr lang="en-US" sz="1200" dirty="0">
                          <a:solidFill>
                            <a:srgbClr val="C00000"/>
                          </a:solidFill>
                        </a:rPr>
                        <a:t>$8,076</a:t>
                      </a:r>
                    </a:p>
                  </a:txBody>
                  <a:tcPr/>
                </a:tc>
                <a:extLst>
                  <a:ext uri="{0D108BD9-81ED-4DB2-BD59-A6C34878D82A}">
                    <a16:rowId xmlns:a16="http://schemas.microsoft.com/office/drawing/2014/main" val="3252589177"/>
                  </a:ext>
                </a:extLst>
              </a:tr>
              <a:tr h="370840">
                <a:tc>
                  <a:txBody>
                    <a:bodyPr/>
                    <a:lstStyle/>
                    <a:p>
                      <a:r>
                        <a:rPr lang="en-US" sz="1200" b="1" dirty="0">
                          <a:solidFill>
                            <a:srgbClr val="000000"/>
                          </a:solidFill>
                        </a:rPr>
                        <a:t>Medical expenses + contributions</a:t>
                      </a:r>
                    </a:p>
                  </a:txBody>
                  <a:tcPr/>
                </a:tc>
                <a:tc>
                  <a:txBody>
                    <a:bodyPr/>
                    <a:lstStyle/>
                    <a:p>
                      <a:pPr algn="ctr"/>
                      <a:r>
                        <a:rPr lang="en-US" sz="1200" b="1" dirty="0">
                          <a:solidFill>
                            <a:srgbClr val="000000"/>
                          </a:solidFill>
                        </a:rPr>
                        <a:t>$13,108</a:t>
                      </a:r>
                    </a:p>
                  </a:txBody>
                  <a:tcPr/>
                </a:tc>
                <a:tc>
                  <a:txBody>
                    <a:bodyPr/>
                    <a:lstStyle/>
                    <a:p>
                      <a:pPr algn="ctr"/>
                      <a:r>
                        <a:rPr lang="en-US" sz="1200" b="1" dirty="0">
                          <a:solidFill>
                            <a:srgbClr val="000000"/>
                          </a:solidFill>
                        </a:rPr>
                        <a:t>$10,841</a:t>
                      </a:r>
                    </a:p>
                  </a:txBody>
                  <a:tcPr/>
                </a:tc>
                <a:extLst>
                  <a:ext uri="{0D108BD9-81ED-4DB2-BD59-A6C34878D82A}">
                    <a16:rowId xmlns:a16="http://schemas.microsoft.com/office/drawing/2014/main" val="3825082421"/>
                  </a:ext>
                </a:extLst>
              </a:tr>
              <a:tr h="370840">
                <a:tc>
                  <a:txBody>
                    <a:bodyPr/>
                    <a:lstStyle/>
                    <a:p>
                      <a:r>
                        <a:rPr lang="en-US" sz="1200" b="1" dirty="0">
                          <a:solidFill>
                            <a:srgbClr val="00B050"/>
                          </a:solidFill>
                        </a:rPr>
                        <a:t>Employer HSA Funding</a:t>
                      </a:r>
                    </a:p>
                  </a:txBody>
                  <a:tcPr/>
                </a:tc>
                <a:tc>
                  <a:txBody>
                    <a:bodyPr/>
                    <a:lstStyle/>
                    <a:p>
                      <a:pPr algn="ctr"/>
                      <a:r>
                        <a:rPr lang="en-US" sz="1200" b="1" dirty="0">
                          <a:solidFill>
                            <a:srgbClr val="00B050"/>
                          </a:solidFill>
                        </a:rPr>
                        <a:t>-$1,150</a:t>
                      </a:r>
                    </a:p>
                  </a:txBody>
                  <a:tcPr/>
                </a:tc>
                <a:tc>
                  <a:txBody>
                    <a:bodyPr/>
                    <a:lstStyle/>
                    <a:p>
                      <a:pPr algn="ctr"/>
                      <a:r>
                        <a:rPr lang="en-US" sz="1200" b="1" dirty="0">
                          <a:solidFill>
                            <a:srgbClr val="00B050"/>
                          </a:solidFill>
                        </a:rPr>
                        <a:t>$0</a:t>
                      </a:r>
                    </a:p>
                  </a:txBody>
                  <a:tcPr/>
                </a:tc>
                <a:extLst>
                  <a:ext uri="{0D108BD9-81ED-4DB2-BD59-A6C34878D82A}">
                    <a16:rowId xmlns:a16="http://schemas.microsoft.com/office/drawing/2014/main" val="818626515"/>
                  </a:ext>
                </a:extLst>
              </a:tr>
              <a:tr h="370840">
                <a:tc>
                  <a:txBody>
                    <a:bodyPr/>
                    <a:lstStyle/>
                    <a:p>
                      <a:r>
                        <a:rPr lang="en-US" sz="1200" b="1" dirty="0">
                          <a:solidFill>
                            <a:srgbClr val="000000"/>
                          </a:solidFill>
                        </a:rPr>
                        <a:t>Jason’s Net Cost for the year</a:t>
                      </a:r>
                    </a:p>
                  </a:txBody>
                  <a:tcPr/>
                </a:tc>
                <a:tc>
                  <a:txBody>
                    <a:bodyPr/>
                    <a:lstStyle/>
                    <a:p>
                      <a:pPr algn="ctr"/>
                      <a:r>
                        <a:rPr lang="en-US" sz="1200" b="1" dirty="0">
                          <a:solidFill>
                            <a:srgbClr val="000000"/>
                          </a:solidFill>
                        </a:rPr>
                        <a:t>$11,958</a:t>
                      </a:r>
                    </a:p>
                  </a:txBody>
                  <a:tcPr/>
                </a:tc>
                <a:tc>
                  <a:txBody>
                    <a:bodyPr/>
                    <a:lstStyle/>
                    <a:p>
                      <a:pPr algn="ctr"/>
                      <a:r>
                        <a:rPr lang="en-US" sz="1200" b="1" dirty="0">
                          <a:solidFill>
                            <a:srgbClr val="000000"/>
                          </a:solidFill>
                        </a:rPr>
                        <a:t>$10,841</a:t>
                      </a:r>
                    </a:p>
                  </a:txBody>
                  <a:tcPr/>
                </a:tc>
                <a:extLst>
                  <a:ext uri="{0D108BD9-81ED-4DB2-BD59-A6C34878D82A}">
                    <a16:rowId xmlns:a16="http://schemas.microsoft.com/office/drawing/2014/main" val="3928987718"/>
                  </a:ext>
                </a:extLst>
              </a:tr>
            </a:tbl>
          </a:graphicData>
        </a:graphic>
      </p:graphicFrame>
      <p:sp>
        <p:nvSpPr>
          <p:cNvPr id="4" name="TextBox 3">
            <a:extLst>
              <a:ext uri="{FF2B5EF4-FFF2-40B4-BE49-F238E27FC236}">
                <a16:creationId xmlns:a16="http://schemas.microsoft.com/office/drawing/2014/main" id="{92B7347D-0C40-4332-9918-E9C75AAC387E}"/>
              </a:ext>
            </a:extLst>
          </p:cNvPr>
          <p:cNvSpPr txBox="1"/>
          <p:nvPr/>
        </p:nvSpPr>
        <p:spPr>
          <a:xfrm>
            <a:off x="3209544" y="6360789"/>
            <a:ext cx="4059936" cy="369332"/>
          </a:xfrm>
          <a:prstGeom prst="rect">
            <a:avLst/>
          </a:prstGeom>
          <a:noFill/>
        </p:spPr>
        <p:txBody>
          <a:bodyPr wrap="square" rtlCol="0">
            <a:spAutoFit/>
          </a:bodyPr>
          <a:lstStyle/>
          <a:p>
            <a:r>
              <a:rPr lang="en-US" dirty="0"/>
              <a:t>Emily’s costs are $1,117 less in the PPO</a:t>
            </a:r>
          </a:p>
        </p:txBody>
      </p:sp>
    </p:spTree>
    <p:extLst>
      <p:ext uri="{BB962C8B-B14F-4D97-AF65-F5344CB8AC3E}">
        <p14:creationId xmlns:p14="http://schemas.microsoft.com/office/powerpoint/2010/main" val="1573207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40B7-751A-4BF1-B72F-8B0C55FB5318}"/>
              </a:ext>
            </a:extLst>
          </p:cNvPr>
          <p:cNvSpPr>
            <a:spLocks noGrp="1"/>
          </p:cNvSpPr>
          <p:nvPr>
            <p:ph type="title"/>
          </p:nvPr>
        </p:nvSpPr>
        <p:spPr>
          <a:xfrm>
            <a:off x="239486" y="365127"/>
            <a:ext cx="8277055" cy="1013568"/>
          </a:xfrm>
        </p:spPr>
        <p:txBody>
          <a:bodyPr/>
          <a:lstStyle/>
          <a:p>
            <a:r>
              <a:rPr lang="en-US" sz="4000" dirty="0">
                <a:solidFill>
                  <a:srgbClr val="06899D"/>
                </a:solidFill>
              </a:rPr>
              <a:t>Which Plan Fits My Needs? Scenario 3</a:t>
            </a:r>
          </a:p>
        </p:txBody>
      </p:sp>
      <p:sp>
        <p:nvSpPr>
          <p:cNvPr id="3" name="Text Placeholder 2">
            <a:extLst>
              <a:ext uri="{FF2B5EF4-FFF2-40B4-BE49-F238E27FC236}">
                <a16:creationId xmlns:a16="http://schemas.microsoft.com/office/drawing/2014/main" id="{C9B149DF-67A0-4820-A685-9C59DBABCA85}"/>
              </a:ext>
            </a:extLst>
          </p:cNvPr>
          <p:cNvSpPr>
            <a:spLocks noGrp="1"/>
          </p:cNvSpPr>
          <p:nvPr>
            <p:ph type="body" idx="1"/>
          </p:nvPr>
        </p:nvSpPr>
        <p:spPr>
          <a:xfrm>
            <a:off x="350330" y="1378695"/>
            <a:ext cx="8498746" cy="826936"/>
          </a:xfrm>
        </p:spPr>
        <p:txBody>
          <a:bodyPr>
            <a:noAutofit/>
          </a:bodyPr>
          <a:lstStyle/>
          <a:p>
            <a:r>
              <a:rPr lang="en-US" sz="1600" dirty="0"/>
              <a:t>Jason has employee &amp; spouse coverage. His annual salary is $45,000.  Both are healthy and just get their annual exams each year and occasional doctor visit and prescriptions for cold and flu.  The CDHP plan (with HSA) can provide real savings opportunities for them.</a:t>
            </a:r>
          </a:p>
        </p:txBody>
      </p:sp>
      <p:graphicFrame>
        <p:nvGraphicFramePr>
          <p:cNvPr id="7" name="Table 7">
            <a:extLst>
              <a:ext uri="{FF2B5EF4-FFF2-40B4-BE49-F238E27FC236}">
                <a16:creationId xmlns:a16="http://schemas.microsoft.com/office/drawing/2014/main" id="{F95CF58E-E577-4ACA-820F-ADC826DD5741}"/>
              </a:ext>
            </a:extLst>
          </p:cNvPr>
          <p:cNvGraphicFramePr>
            <a:graphicFrameLocks noGrp="1"/>
          </p:cNvGraphicFramePr>
          <p:nvPr>
            <p:ph sz="half" idx="2"/>
            <p:extLst>
              <p:ext uri="{D42A27DB-BD31-4B8C-83A1-F6EECF244321}">
                <p14:modId xmlns:p14="http://schemas.microsoft.com/office/powerpoint/2010/main" val="546971288"/>
              </p:ext>
            </p:extLst>
          </p:nvPr>
        </p:nvGraphicFramePr>
        <p:xfrm>
          <a:off x="461176" y="2420949"/>
          <a:ext cx="8277055" cy="3815962"/>
        </p:xfrm>
        <a:graphic>
          <a:graphicData uri="http://schemas.openxmlformats.org/drawingml/2006/table">
            <a:tbl>
              <a:tblPr firstRow="1" bandRow="1">
                <a:tableStyleId>{5C22544A-7EE6-4342-B048-85BDC9FD1C3A}</a:tableStyleId>
              </a:tblPr>
              <a:tblGrid>
                <a:gridCol w="2803353">
                  <a:extLst>
                    <a:ext uri="{9D8B030D-6E8A-4147-A177-3AD203B41FA5}">
                      <a16:colId xmlns:a16="http://schemas.microsoft.com/office/drawing/2014/main" val="4216094941"/>
                    </a:ext>
                  </a:extLst>
                </a:gridCol>
                <a:gridCol w="2668361">
                  <a:extLst>
                    <a:ext uri="{9D8B030D-6E8A-4147-A177-3AD203B41FA5}">
                      <a16:colId xmlns:a16="http://schemas.microsoft.com/office/drawing/2014/main" val="674204867"/>
                    </a:ext>
                  </a:extLst>
                </a:gridCol>
                <a:gridCol w="2805341">
                  <a:extLst>
                    <a:ext uri="{9D8B030D-6E8A-4147-A177-3AD203B41FA5}">
                      <a16:colId xmlns:a16="http://schemas.microsoft.com/office/drawing/2014/main" val="1361206804"/>
                    </a:ext>
                  </a:extLst>
                </a:gridCol>
              </a:tblGrid>
              <a:tr h="370840">
                <a:tc>
                  <a:txBody>
                    <a:bodyPr/>
                    <a:lstStyle/>
                    <a:p>
                      <a:r>
                        <a:rPr lang="en-US" sz="1200" dirty="0">
                          <a:solidFill>
                            <a:schemeClr val="tx1">
                              <a:lumMod val="50000"/>
                            </a:schemeClr>
                          </a:solidFill>
                        </a:rPr>
                        <a:t>Medical Services Received</a:t>
                      </a:r>
                    </a:p>
                  </a:txBody>
                  <a:tcPr/>
                </a:tc>
                <a:tc>
                  <a:txBody>
                    <a:bodyPr/>
                    <a:lstStyle/>
                    <a:p>
                      <a:pPr algn="ctr"/>
                      <a:r>
                        <a:rPr lang="en-US" sz="1200" dirty="0">
                          <a:solidFill>
                            <a:schemeClr val="tx1">
                              <a:lumMod val="50000"/>
                            </a:schemeClr>
                          </a:solidFill>
                        </a:rPr>
                        <a:t>CDHP/HSA</a:t>
                      </a:r>
                    </a:p>
                  </a:txBody>
                  <a:tcPr/>
                </a:tc>
                <a:tc>
                  <a:txBody>
                    <a:bodyPr/>
                    <a:lstStyle/>
                    <a:p>
                      <a:pPr algn="ctr"/>
                      <a:r>
                        <a:rPr lang="en-US" sz="1200" dirty="0">
                          <a:solidFill>
                            <a:schemeClr val="tx1">
                              <a:lumMod val="50000"/>
                            </a:schemeClr>
                          </a:solidFill>
                        </a:rPr>
                        <a:t>PPO</a:t>
                      </a:r>
                    </a:p>
                  </a:txBody>
                  <a:tcPr/>
                </a:tc>
                <a:extLst>
                  <a:ext uri="{0D108BD9-81ED-4DB2-BD59-A6C34878D82A}">
                    <a16:rowId xmlns:a16="http://schemas.microsoft.com/office/drawing/2014/main" val="318564869"/>
                  </a:ext>
                </a:extLst>
              </a:tr>
              <a:tr h="370840">
                <a:tc>
                  <a:txBody>
                    <a:bodyPr/>
                    <a:lstStyle/>
                    <a:p>
                      <a:r>
                        <a:rPr lang="en-US" sz="1200" dirty="0">
                          <a:solidFill>
                            <a:srgbClr val="000000"/>
                          </a:solidFill>
                        </a:rPr>
                        <a:t>Ded=Deductible  OOP=Out of Pocket  coins = coinsurance</a:t>
                      </a:r>
                    </a:p>
                  </a:txBody>
                  <a:tcPr/>
                </a:tc>
                <a:tc>
                  <a:txBody>
                    <a:bodyPr/>
                    <a:lstStyle/>
                    <a:p>
                      <a:pPr algn="ctr"/>
                      <a:r>
                        <a:rPr lang="en-US" sz="1200" dirty="0">
                          <a:solidFill>
                            <a:srgbClr val="000000"/>
                          </a:solidFill>
                        </a:rPr>
                        <a:t> Ded. Single/Family  $3,000/$6,000 </a:t>
                      </a:r>
                    </a:p>
                    <a:p>
                      <a:pPr algn="ctr"/>
                      <a:r>
                        <a:rPr lang="en-US" sz="1200" dirty="0">
                          <a:solidFill>
                            <a:srgbClr val="000000"/>
                          </a:solidFill>
                        </a:rPr>
                        <a:t>OOP Single/Family $6,000/$12,000 </a:t>
                      </a:r>
                    </a:p>
                    <a:p>
                      <a:pPr algn="ctr"/>
                      <a:r>
                        <a:rPr lang="en-US" sz="1200" dirty="0">
                          <a:solidFill>
                            <a:srgbClr val="000000"/>
                          </a:solidFill>
                        </a:rPr>
                        <a:t>20% coinsurance after deductible</a:t>
                      </a:r>
                    </a:p>
                  </a:txBody>
                  <a:tcPr/>
                </a:tc>
                <a:tc>
                  <a:txBody>
                    <a:bodyPr/>
                    <a:lstStyle/>
                    <a:p>
                      <a:pPr algn="ctr"/>
                      <a:r>
                        <a:rPr lang="en-US" sz="1200" dirty="0">
                          <a:solidFill>
                            <a:srgbClr val="000000"/>
                          </a:solidFill>
                        </a:rPr>
                        <a:t>Ded. Single/Family $1,500/$3,000 OOP Single/Family $4,500/$7,300</a:t>
                      </a:r>
                    </a:p>
                    <a:p>
                      <a:pPr algn="ctr"/>
                      <a:r>
                        <a:rPr lang="en-US" sz="1200" dirty="0">
                          <a:solidFill>
                            <a:srgbClr val="000000"/>
                          </a:solidFill>
                        </a:rPr>
                        <a:t>20% coinsurance after deductible</a:t>
                      </a:r>
                    </a:p>
                  </a:txBody>
                  <a:tcPr/>
                </a:tc>
                <a:extLst>
                  <a:ext uri="{0D108BD9-81ED-4DB2-BD59-A6C34878D82A}">
                    <a16:rowId xmlns:a16="http://schemas.microsoft.com/office/drawing/2014/main" val="782728318"/>
                  </a:ext>
                </a:extLst>
              </a:tr>
              <a:tr h="286247">
                <a:tc>
                  <a:txBody>
                    <a:bodyPr/>
                    <a:lstStyle/>
                    <a:p>
                      <a:endParaRPr lang="en-US" sz="1200" dirty="0">
                        <a:solidFill>
                          <a:srgbClr val="000000"/>
                        </a:solidFill>
                      </a:endParaRPr>
                    </a:p>
                  </a:txBody>
                  <a:tcPr/>
                </a:tc>
                <a:tc>
                  <a:txBody>
                    <a:bodyPr/>
                    <a:lstStyle/>
                    <a:p>
                      <a:pPr algn="ctr"/>
                      <a:r>
                        <a:rPr lang="en-US" sz="1200" dirty="0">
                          <a:solidFill>
                            <a:srgbClr val="000000"/>
                          </a:solidFill>
                        </a:rPr>
                        <a:t>Expenses paid by Jason</a:t>
                      </a:r>
                    </a:p>
                  </a:txBody>
                  <a:tcPr/>
                </a:tc>
                <a:tc>
                  <a:txBody>
                    <a:bodyPr/>
                    <a:lstStyle/>
                    <a:p>
                      <a:pPr algn="ctr"/>
                      <a:r>
                        <a:rPr lang="en-US" sz="1200" dirty="0">
                          <a:solidFill>
                            <a:srgbClr val="000000"/>
                          </a:solidFill>
                        </a:rPr>
                        <a:t>Expenses paid by Jason</a:t>
                      </a:r>
                    </a:p>
                  </a:txBody>
                  <a:tcPr/>
                </a:tc>
                <a:extLst>
                  <a:ext uri="{0D108BD9-81ED-4DB2-BD59-A6C34878D82A}">
                    <a16:rowId xmlns:a16="http://schemas.microsoft.com/office/drawing/2014/main" val="1146533363"/>
                  </a:ext>
                </a:extLst>
              </a:tr>
              <a:tr h="303915">
                <a:tc>
                  <a:txBody>
                    <a:bodyPr/>
                    <a:lstStyle/>
                    <a:p>
                      <a:r>
                        <a:rPr lang="en-US" sz="1200" dirty="0">
                          <a:solidFill>
                            <a:srgbClr val="000000"/>
                          </a:solidFill>
                        </a:rPr>
                        <a:t>Annual Preventive Exams</a:t>
                      </a:r>
                    </a:p>
                  </a:txBody>
                  <a:tcPr/>
                </a:tc>
                <a:tc>
                  <a:txBody>
                    <a:bodyPr/>
                    <a:lstStyle/>
                    <a:p>
                      <a:pPr algn="ctr"/>
                      <a:r>
                        <a:rPr lang="en-US" sz="1200" dirty="0">
                          <a:solidFill>
                            <a:srgbClr val="000000"/>
                          </a:solidFill>
                        </a:rPr>
                        <a:t>$0</a:t>
                      </a:r>
                    </a:p>
                  </a:txBody>
                  <a:tcPr/>
                </a:tc>
                <a:tc>
                  <a:txBody>
                    <a:bodyPr/>
                    <a:lstStyle/>
                    <a:p>
                      <a:pPr algn="ctr"/>
                      <a:r>
                        <a:rPr lang="en-US" sz="1200" dirty="0">
                          <a:solidFill>
                            <a:srgbClr val="000000"/>
                          </a:solidFill>
                        </a:rPr>
                        <a:t>$0</a:t>
                      </a:r>
                    </a:p>
                  </a:txBody>
                  <a:tcPr/>
                </a:tc>
                <a:extLst>
                  <a:ext uri="{0D108BD9-81ED-4DB2-BD59-A6C34878D82A}">
                    <a16:rowId xmlns:a16="http://schemas.microsoft.com/office/drawing/2014/main" val="965009131"/>
                  </a:ext>
                </a:extLst>
              </a:tr>
              <a:tr h="217556">
                <a:tc>
                  <a:txBody>
                    <a:bodyPr/>
                    <a:lstStyle/>
                    <a:p>
                      <a:r>
                        <a:rPr lang="en-US" sz="1200" dirty="0">
                          <a:solidFill>
                            <a:srgbClr val="000000"/>
                          </a:solidFill>
                        </a:rPr>
                        <a:t>2 doctor visits</a:t>
                      </a:r>
                    </a:p>
                  </a:txBody>
                  <a:tcPr/>
                </a:tc>
                <a:tc>
                  <a:txBody>
                    <a:bodyPr/>
                    <a:lstStyle/>
                    <a:p>
                      <a:pPr algn="ctr"/>
                      <a:r>
                        <a:rPr lang="en-US" sz="1200" dirty="0">
                          <a:solidFill>
                            <a:srgbClr val="000000"/>
                          </a:solidFill>
                        </a:rPr>
                        <a:t>$240</a:t>
                      </a:r>
                    </a:p>
                  </a:txBody>
                  <a:tcPr/>
                </a:tc>
                <a:tc>
                  <a:txBody>
                    <a:bodyPr/>
                    <a:lstStyle/>
                    <a:p>
                      <a:pPr algn="ctr"/>
                      <a:r>
                        <a:rPr lang="en-US" sz="1200" dirty="0">
                          <a:solidFill>
                            <a:srgbClr val="000000"/>
                          </a:solidFill>
                        </a:rPr>
                        <a:t>$40 (copays)</a:t>
                      </a:r>
                    </a:p>
                  </a:txBody>
                  <a:tcPr/>
                </a:tc>
                <a:extLst>
                  <a:ext uri="{0D108BD9-81ED-4DB2-BD59-A6C34878D82A}">
                    <a16:rowId xmlns:a16="http://schemas.microsoft.com/office/drawing/2014/main" val="2874054062"/>
                  </a:ext>
                </a:extLst>
              </a:tr>
              <a:tr h="370840">
                <a:tc>
                  <a:txBody>
                    <a:bodyPr/>
                    <a:lstStyle/>
                    <a:p>
                      <a:r>
                        <a:rPr lang="en-US" sz="1200" dirty="0">
                          <a:solidFill>
                            <a:srgbClr val="000000"/>
                          </a:solidFill>
                        </a:rPr>
                        <a:t>Pharmacy – 3 generics; 2 brand formulary prescriptions</a:t>
                      </a:r>
                    </a:p>
                  </a:txBody>
                  <a:tcPr/>
                </a:tc>
                <a:tc>
                  <a:txBody>
                    <a:bodyPr/>
                    <a:lstStyle/>
                    <a:p>
                      <a:pPr algn="ctr"/>
                      <a:r>
                        <a:rPr lang="en-US" sz="1200" dirty="0">
                          <a:solidFill>
                            <a:srgbClr val="000000"/>
                          </a:solidFill>
                        </a:rPr>
                        <a:t>$130</a:t>
                      </a:r>
                    </a:p>
                  </a:txBody>
                  <a:tcPr/>
                </a:tc>
                <a:tc>
                  <a:txBody>
                    <a:bodyPr/>
                    <a:lstStyle/>
                    <a:p>
                      <a:pPr algn="ctr"/>
                      <a:r>
                        <a:rPr lang="en-US" sz="1200" dirty="0">
                          <a:solidFill>
                            <a:srgbClr val="000000"/>
                          </a:solidFill>
                        </a:rPr>
                        <a:t>$125 (Rx copays)</a:t>
                      </a:r>
                    </a:p>
                  </a:txBody>
                  <a:tcPr/>
                </a:tc>
                <a:extLst>
                  <a:ext uri="{0D108BD9-81ED-4DB2-BD59-A6C34878D82A}">
                    <a16:rowId xmlns:a16="http://schemas.microsoft.com/office/drawing/2014/main" val="4261835555"/>
                  </a:ext>
                </a:extLst>
              </a:tr>
              <a:tr h="370840">
                <a:tc>
                  <a:txBody>
                    <a:bodyPr/>
                    <a:lstStyle/>
                    <a:p>
                      <a:r>
                        <a:rPr lang="en-US" sz="1200" dirty="0">
                          <a:solidFill>
                            <a:srgbClr val="C00000"/>
                          </a:solidFill>
                        </a:rPr>
                        <a:t>Annual Employee Contributions</a:t>
                      </a:r>
                    </a:p>
                  </a:txBody>
                  <a:tcPr/>
                </a:tc>
                <a:tc>
                  <a:txBody>
                    <a:bodyPr/>
                    <a:lstStyle/>
                    <a:p>
                      <a:pPr algn="ctr"/>
                      <a:r>
                        <a:rPr lang="en-US" sz="1200" dirty="0">
                          <a:solidFill>
                            <a:srgbClr val="C00000"/>
                          </a:solidFill>
                        </a:rPr>
                        <a:t>$4,800</a:t>
                      </a:r>
                    </a:p>
                  </a:txBody>
                  <a:tcPr/>
                </a:tc>
                <a:tc>
                  <a:txBody>
                    <a:bodyPr/>
                    <a:lstStyle/>
                    <a:p>
                      <a:pPr algn="ctr"/>
                      <a:r>
                        <a:rPr lang="en-US" sz="1200" dirty="0">
                          <a:solidFill>
                            <a:srgbClr val="C00000"/>
                          </a:solidFill>
                        </a:rPr>
                        <a:t>$5,796</a:t>
                      </a:r>
                    </a:p>
                  </a:txBody>
                  <a:tcPr/>
                </a:tc>
                <a:extLst>
                  <a:ext uri="{0D108BD9-81ED-4DB2-BD59-A6C34878D82A}">
                    <a16:rowId xmlns:a16="http://schemas.microsoft.com/office/drawing/2014/main" val="3252589177"/>
                  </a:ext>
                </a:extLst>
              </a:tr>
              <a:tr h="370840">
                <a:tc>
                  <a:txBody>
                    <a:bodyPr/>
                    <a:lstStyle/>
                    <a:p>
                      <a:r>
                        <a:rPr lang="en-US" sz="1200" b="1" dirty="0">
                          <a:solidFill>
                            <a:srgbClr val="000000"/>
                          </a:solidFill>
                        </a:rPr>
                        <a:t>Medical expenses + contributions</a:t>
                      </a:r>
                    </a:p>
                  </a:txBody>
                  <a:tcPr/>
                </a:tc>
                <a:tc>
                  <a:txBody>
                    <a:bodyPr/>
                    <a:lstStyle/>
                    <a:p>
                      <a:pPr algn="ctr"/>
                      <a:r>
                        <a:rPr lang="en-US" sz="1200" b="1" dirty="0">
                          <a:solidFill>
                            <a:srgbClr val="000000"/>
                          </a:solidFill>
                        </a:rPr>
                        <a:t>$5,170</a:t>
                      </a:r>
                    </a:p>
                  </a:txBody>
                  <a:tcPr/>
                </a:tc>
                <a:tc>
                  <a:txBody>
                    <a:bodyPr/>
                    <a:lstStyle/>
                    <a:p>
                      <a:pPr algn="ctr"/>
                      <a:r>
                        <a:rPr lang="en-US" sz="1200" b="1" dirty="0">
                          <a:solidFill>
                            <a:srgbClr val="000000"/>
                          </a:solidFill>
                        </a:rPr>
                        <a:t>$5,961</a:t>
                      </a:r>
                    </a:p>
                  </a:txBody>
                  <a:tcPr/>
                </a:tc>
                <a:extLst>
                  <a:ext uri="{0D108BD9-81ED-4DB2-BD59-A6C34878D82A}">
                    <a16:rowId xmlns:a16="http://schemas.microsoft.com/office/drawing/2014/main" val="3825082421"/>
                  </a:ext>
                </a:extLst>
              </a:tr>
              <a:tr h="370840">
                <a:tc>
                  <a:txBody>
                    <a:bodyPr/>
                    <a:lstStyle/>
                    <a:p>
                      <a:r>
                        <a:rPr lang="en-US" sz="1200" b="1" dirty="0">
                          <a:solidFill>
                            <a:srgbClr val="00B050"/>
                          </a:solidFill>
                        </a:rPr>
                        <a:t>Employer HSA Funding</a:t>
                      </a:r>
                    </a:p>
                  </a:txBody>
                  <a:tcPr/>
                </a:tc>
                <a:tc>
                  <a:txBody>
                    <a:bodyPr/>
                    <a:lstStyle/>
                    <a:p>
                      <a:pPr algn="ctr"/>
                      <a:r>
                        <a:rPr lang="en-US" sz="1200" b="1" dirty="0">
                          <a:solidFill>
                            <a:srgbClr val="00B050"/>
                          </a:solidFill>
                        </a:rPr>
                        <a:t>-$1,300</a:t>
                      </a:r>
                    </a:p>
                  </a:txBody>
                  <a:tcPr/>
                </a:tc>
                <a:tc>
                  <a:txBody>
                    <a:bodyPr/>
                    <a:lstStyle/>
                    <a:p>
                      <a:pPr algn="ctr"/>
                      <a:r>
                        <a:rPr lang="en-US" sz="1200" b="1" dirty="0">
                          <a:solidFill>
                            <a:srgbClr val="00B050"/>
                          </a:solidFill>
                        </a:rPr>
                        <a:t>$0</a:t>
                      </a:r>
                    </a:p>
                  </a:txBody>
                  <a:tcPr/>
                </a:tc>
                <a:extLst>
                  <a:ext uri="{0D108BD9-81ED-4DB2-BD59-A6C34878D82A}">
                    <a16:rowId xmlns:a16="http://schemas.microsoft.com/office/drawing/2014/main" val="818626515"/>
                  </a:ext>
                </a:extLst>
              </a:tr>
              <a:tr h="370840">
                <a:tc>
                  <a:txBody>
                    <a:bodyPr/>
                    <a:lstStyle/>
                    <a:p>
                      <a:r>
                        <a:rPr lang="en-US" sz="1200" b="1" dirty="0">
                          <a:solidFill>
                            <a:srgbClr val="000000"/>
                          </a:solidFill>
                        </a:rPr>
                        <a:t>Jason’s Net Cost for the year</a:t>
                      </a:r>
                    </a:p>
                  </a:txBody>
                  <a:tcPr/>
                </a:tc>
                <a:tc>
                  <a:txBody>
                    <a:bodyPr/>
                    <a:lstStyle/>
                    <a:p>
                      <a:pPr algn="ctr"/>
                      <a:r>
                        <a:rPr lang="en-US" sz="1200" b="1" dirty="0">
                          <a:solidFill>
                            <a:srgbClr val="000000"/>
                          </a:solidFill>
                        </a:rPr>
                        <a:t>$3,870</a:t>
                      </a:r>
                    </a:p>
                  </a:txBody>
                  <a:tcPr/>
                </a:tc>
                <a:tc>
                  <a:txBody>
                    <a:bodyPr/>
                    <a:lstStyle/>
                    <a:p>
                      <a:pPr algn="ctr"/>
                      <a:r>
                        <a:rPr lang="en-US" sz="1200" b="1" dirty="0">
                          <a:solidFill>
                            <a:srgbClr val="000000"/>
                          </a:solidFill>
                        </a:rPr>
                        <a:t>$5,961</a:t>
                      </a:r>
                    </a:p>
                  </a:txBody>
                  <a:tcPr/>
                </a:tc>
                <a:extLst>
                  <a:ext uri="{0D108BD9-81ED-4DB2-BD59-A6C34878D82A}">
                    <a16:rowId xmlns:a16="http://schemas.microsoft.com/office/drawing/2014/main" val="3928987718"/>
                  </a:ext>
                </a:extLst>
              </a:tr>
            </a:tbl>
          </a:graphicData>
        </a:graphic>
      </p:graphicFrame>
      <p:sp>
        <p:nvSpPr>
          <p:cNvPr id="4" name="TextBox 3">
            <a:extLst>
              <a:ext uri="{FF2B5EF4-FFF2-40B4-BE49-F238E27FC236}">
                <a16:creationId xmlns:a16="http://schemas.microsoft.com/office/drawing/2014/main" id="{4C10AD47-2E39-4C05-B17B-9F8FB0171950}"/>
              </a:ext>
            </a:extLst>
          </p:cNvPr>
          <p:cNvSpPr txBox="1"/>
          <p:nvPr/>
        </p:nvSpPr>
        <p:spPr>
          <a:xfrm>
            <a:off x="2118162" y="6308207"/>
            <a:ext cx="4907676" cy="369332"/>
          </a:xfrm>
          <a:prstGeom prst="rect">
            <a:avLst/>
          </a:prstGeom>
          <a:noFill/>
        </p:spPr>
        <p:txBody>
          <a:bodyPr wrap="square" rtlCol="0">
            <a:spAutoFit/>
          </a:bodyPr>
          <a:lstStyle/>
          <a:p>
            <a:r>
              <a:rPr lang="en-US" dirty="0"/>
              <a:t>Jason saves $2,091 with the CDHP + HSA</a:t>
            </a:r>
          </a:p>
        </p:txBody>
      </p:sp>
    </p:spTree>
    <p:extLst>
      <p:ext uri="{BB962C8B-B14F-4D97-AF65-F5344CB8AC3E}">
        <p14:creationId xmlns:p14="http://schemas.microsoft.com/office/powerpoint/2010/main" val="2078645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70" y="365126"/>
            <a:ext cx="7972255" cy="1325563"/>
          </a:xfrm>
        </p:spPr>
        <p:txBody>
          <a:bodyPr>
            <a:normAutofit/>
          </a:bodyPr>
          <a:lstStyle/>
          <a:p>
            <a:r>
              <a:rPr lang="en-US" sz="4000" dirty="0">
                <a:solidFill>
                  <a:srgbClr val="06899D"/>
                </a:solidFill>
              </a:rPr>
              <a:t>Health Savings Account</a:t>
            </a:r>
          </a:p>
        </p:txBody>
      </p:sp>
      <p:sp>
        <p:nvSpPr>
          <p:cNvPr id="3" name="Text Placeholder 2"/>
          <p:cNvSpPr>
            <a:spLocks noGrp="1"/>
          </p:cNvSpPr>
          <p:nvPr>
            <p:ph type="body" idx="1"/>
          </p:nvPr>
        </p:nvSpPr>
        <p:spPr>
          <a:xfrm>
            <a:off x="458788" y="1080933"/>
            <a:ext cx="8228013" cy="639762"/>
          </a:xfrm>
        </p:spPr>
        <p:txBody>
          <a:bodyPr/>
          <a:lstStyle/>
          <a:p>
            <a:r>
              <a:rPr lang="en-US" sz="2200" dirty="0"/>
              <a:t>Eligible for HSA if</a:t>
            </a:r>
            <a:r>
              <a:rPr lang="en-US" sz="2200" dirty="0">
                <a:solidFill>
                  <a:srgbClr val="0070C0"/>
                </a:solidFill>
              </a:rPr>
              <a:t>:</a:t>
            </a:r>
          </a:p>
        </p:txBody>
      </p:sp>
      <p:sp>
        <p:nvSpPr>
          <p:cNvPr id="4" name="Content Placeholder 3"/>
          <p:cNvSpPr>
            <a:spLocks noGrp="1"/>
          </p:cNvSpPr>
          <p:nvPr>
            <p:ph sz="half" idx="2"/>
          </p:nvPr>
        </p:nvSpPr>
        <p:spPr>
          <a:xfrm>
            <a:off x="457200" y="1802574"/>
            <a:ext cx="8229600" cy="2609115"/>
          </a:xfrm>
        </p:spPr>
        <p:txBody>
          <a:bodyPr>
            <a:normAutofit fontScale="92500"/>
          </a:bodyPr>
          <a:lstStyle/>
          <a:p>
            <a:r>
              <a:rPr lang="en-US" sz="1800" dirty="0"/>
              <a:t>Enrolled in an HSA-eligible Consumer-Driven Health Plan, cannot enroll if you are enrolled in a PPO plan</a:t>
            </a:r>
          </a:p>
          <a:p>
            <a:r>
              <a:rPr lang="en-US" sz="1800" dirty="0"/>
              <a:t>Not covered by your spouse’s non-HDHP Plan</a:t>
            </a:r>
          </a:p>
          <a:p>
            <a:r>
              <a:rPr lang="en-US" sz="1800" dirty="0"/>
              <a:t>Not eligible to be claimed as a dependent on someone else’s tax return</a:t>
            </a:r>
          </a:p>
          <a:p>
            <a:r>
              <a:rPr lang="en-US" sz="1800" dirty="0"/>
              <a:t>Spouse does not have health care Flexible Spending Account (FSA) or Health Reimbursement Account (HRA)</a:t>
            </a:r>
          </a:p>
          <a:p>
            <a:r>
              <a:rPr lang="en-US" sz="1800" dirty="0"/>
              <a:t>Not enrolled in Medicare, Medicaid, or TRICARE</a:t>
            </a:r>
          </a:p>
          <a:p>
            <a:r>
              <a:rPr lang="en-US" sz="1800" dirty="0"/>
              <a:t>You have not received Veterans Administration benefits during the last three months</a:t>
            </a:r>
          </a:p>
        </p:txBody>
      </p:sp>
      <p:sp>
        <p:nvSpPr>
          <p:cNvPr id="8" name="Slide Number Placeholder 7"/>
          <p:cNvSpPr>
            <a:spLocks noGrp="1"/>
          </p:cNvSpPr>
          <p:nvPr>
            <p:ph type="sldNum" sz="quarter" idx="12"/>
          </p:nvPr>
        </p:nvSpPr>
        <p:spPr>
          <a:xfrm>
            <a:off x="457200" y="6356352"/>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61841-862A-E248-8A2E-7CC9D5DF13AE}" type="slidenum">
              <a:rPr lang="en-US" smtClean="0"/>
              <a:pPr/>
              <a:t>13</a:t>
            </a:fld>
            <a:endParaRPr lang="en-US" dirty="0"/>
          </a:p>
        </p:txBody>
      </p:sp>
      <p:sp>
        <p:nvSpPr>
          <p:cNvPr id="10" name="Rectangle 9"/>
          <p:cNvSpPr/>
          <p:nvPr/>
        </p:nvSpPr>
        <p:spPr>
          <a:xfrm>
            <a:off x="457200" y="4802405"/>
            <a:ext cx="8229600" cy="830997"/>
          </a:xfrm>
          <a:prstGeom prst="rect">
            <a:avLst/>
          </a:prstGeom>
        </p:spPr>
        <p:txBody>
          <a:bodyPr wrap="square">
            <a:spAutoFit/>
          </a:bodyPr>
          <a:lstStyle/>
          <a:p>
            <a:pPr algn="ctr"/>
            <a:r>
              <a:rPr lang="en-US" sz="2400" b="1" dirty="0">
                <a:solidFill>
                  <a:srgbClr val="FF0000"/>
                </a:solidFill>
              </a:rPr>
              <a:t> You must verify that you are eligible and re-enroll in the HSA annually.</a:t>
            </a:r>
          </a:p>
        </p:txBody>
      </p:sp>
    </p:spTree>
    <p:extLst>
      <p:ext uri="{BB962C8B-B14F-4D97-AF65-F5344CB8AC3E}">
        <p14:creationId xmlns:p14="http://schemas.microsoft.com/office/powerpoint/2010/main" val="12484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63" y="365126"/>
            <a:ext cx="8228013" cy="1325563"/>
          </a:xfrm>
        </p:spPr>
        <p:txBody>
          <a:bodyPr>
            <a:normAutofit/>
          </a:bodyPr>
          <a:lstStyle/>
          <a:p>
            <a:r>
              <a:rPr lang="en-US" sz="4000" dirty="0">
                <a:solidFill>
                  <a:srgbClr val="06899D"/>
                </a:solidFill>
              </a:rPr>
              <a:t>Health Savings Account</a:t>
            </a:r>
          </a:p>
        </p:txBody>
      </p:sp>
      <p:sp>
        <p:nvSpPr>
          <p:cNvPr id="3" name="Text Placeholder 2"/>
          <p:cNvSpPr>
            <a:spLocks noGrp="1"/>
          </p:cNvSpPr>
          <p:nvPr>
            <p:ph type="body" idx="1"/>
          </p:nvPr>
        </p:nvSpPr>
        <p:spPr>
          <a:xfrm>
            <a:off x="457200" y="1238801"/>
            <a:ext cx="8228013" cy="358549"/>
          </a:xfrm>
        </p:spPr>
        <p:txBody>
          <a:bodyPr>
            <a:normAutofit fontScale="92500" lnSpcReduction="20000"/>
          </a:bodyPr>
          <a:lstStyle/>
          <a:p>
            <a:r>
              <a:rPr lang="en-US" dirty="0"/>
              <a:t>HSA</a:t>
            </a:r>
          </a:p>
        </p:txBody>
      </p:sp>
      <p:sp>
        <p:nvSpPr>
          <p:cNvPr id="4" name="Content Placeholder 3"/>
          <p:cNvSpPr>
            <a:spLocks noGrp="1"/>
          </p:cNvSpPr>
          <p:nvPr>
            <p:ph sz="half" idx="2"/>
          </p:nvPr>
        </p:nvSpPr>
        <p:spPr>
          <a:xfrm>
            <a:off x="292608" y="1477316"/>
            <a:ext cx="6676304" cy="2944626"/>
          </a:xfrm>
        </p:spPr>
        <p:txBody>
          <a:bodyPr>
            <a:noAutofit/>
          </a:bodyPr>
          <a:lstStyle/>
          <a:p>
            <a:r>
              <a:rPr lang="en-US" sz="1800" dirty="0"/>
              <a:t>Go to </a:t>
            </a:r>
            <a:r>
              <a:rPr lang="en-US" sz="1800" dirty="0">
                <a:hlinkClick r:id="rId3"/>
              </a:rPr>
              <a:t>www.401k.com</a:t>
            </a:r>
            <a:r>
              <a:rPr lang="en-US" sz="1800" dirty="0"/>
              <a:t> to open your account</a:t>
            </a:r>
          </a:p>
          <a:p>
            <a:r>
              <a:rPr lang="en-US" sz="1800" dirty="0"/>
              <a:t>Contributions are made pre-tax</a:t>
            </a:r>
          </a:p>
          <a:p>
            <a:r>
              <a:rPr lang="en-US" sz="1800" dirty="0"/>
              <a:t>Use your account to pay for eligible expenses</a:t>
            </a:r>
          </a:p>
          <a:p>
            <a:r>
              <a:rPr lang="en-US" sz="1800" dirty="0"/>
              <a:t>Money rolls over each year</a:t>
            </a:r>
          </a:p>
          <a:p>
            <a:r>
              <a:rPr lang="en-US" sz="1800" dirty="0"/>
              <a:t>Money is portable</a:t>
            </a:r>
          </a:p>
          <a:p>
            <a:r>
              <a:rPr lang="en-US" sz="1800" dirty="0"/>
              <a:t>You </a:t>
            </a:r>
            <a:r>
              <a:rPr lang="en-US" sz="1800" b="1" u="sng" dirty="0"/>
              <a:t>cannot</a:t>
            </a:r>
            <a:r>
              <a:rPr lang="en-US" sz="1800" dirty="0"/>
              <a:t> elect the HSA if you are enrolled in the PPO, or are enrolled in Medicare Part A, B, D </a:t>
            </a:r>
          </a:p>
          <a:p>
            <a:r>
              <a:rPr lang="en-US" sz="1800" dirty="0"/>
              <a:t>See IRS publication 969 for more details</a:t>
            </a:r>
          </a:p>
          <a:p>
            <a:pPr>
              <a:buClr>
                <a:schemeClr val="accent2"/>
              </a:buClr>
            </a:pPr>
            <a:endParaRPr lang="en-US" sz="1800" dirty="0"/>
          </a:p>
        </p:txBody>
      </p:sp>
      <p:sp>
        <p:nvSpPr>
          <p:cNvPr id="5" name="Text Placeholder 4"/>
          <p:cNvSpPr>
            <a:spLocks noGrp="1"/>
          </p:cNvSpPr>
          <p:nvPr>
            <p:ph type="body" sz="quarter" idx="3"/>
          </p:nvPr>
        </p:nvSpPr>
        <p:spPr>
          <a:xfrm>
            <a:off x="246888" y="4143880"/>
            <a:ext cx="4041775" cy="639762"/>
          </a:xfrm>
        </p:spPr>
        <p:txBody>
          <a:bodyPr>
            <a:normAutofit/>
          </a:bodyPr>
          <a:lstStyle/>
          <a:p>
            <a:r>
              <a:rPr lang="en-US" dirty="0"/>
              <a:t>Qualified Expenses</a:t>
            </a:r>
          </a:p>
        </p:txBody>
      </p:sp>
      <p:sp>
        <p:nvSpPr>
          <p:cNvPr id="6" name="Content Placeholder 5"/>
          <p:cNvSpPr>
            <a:spLocks noGrp="1"/>
          </p:cNvSpPr>
          <p:nvPr>
            <p:ph sz="quarter" idx="4"/>
          </p:nvPr>
        </p:nvSpPr>
        <p:spPr>
          <a:xfrm>
            <a:off x="246888" y="4673135"/>
            <a:ext cx="7178040" cy="1683217"/>
          </a:xfrm>
        </p:spPr>
        <p:txBody>
          <a:bodyPr>
            <a:normAutofit/>
          </a:bodyPr>
          <a:lstStyle/>
          <a:p>
            <a:r>
              <a:rPr lang="en-US" sz="1800" dirty="0"/>
              <a:t>Medical and pharmacy deductibles and coinsurance</a:t>
            </a:r>
          </a:p>
          <a:p>
            <a:r>
              <a:rPr lang="en-US" sz="1800" dirty="0"/>
              <a:t>Medical, pharmacy, dental and vision care services and products</a:t>
            </a:r>
          </a:p>
          <a:p>
            <a:r>
              <a:rPr lang="en-US" sz="1800" dirty="0"/>
              <a:t>Medical expenses for your spouse and dependents</a:t>
            </a:r>
          </a:p>
          <a:p>
            <a:r>
              <a:rPr lang="en-US" sz="1800" dirty="0"/>
              <a:t>See IRS publication 502 for list of qualified expenses</a:t>
            </a:r>
          </a:p>
        </p:txBody>
      </p:sp>
      <p:sp>
        <p:nvSpPr>
          <p:cNvPr id="8" name="Slide Number Placeholder 7"/>
          <p:cNvSpPr>
            <a:spLocks noGrp="1"/>
          </p:cNvSpPr>
          <p:nvPr>
            <p:ph type="sldNum" sz="quarter" idx="12"/>
          </p:nvPr>
        </p:nvSpPr>
        <p:spPr>
          <a:xfrm>
            <a:off x="457200" y="6356352"/>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61841-862A-E248-8A2E-7CC9D5DF13AE}" type="slidenum">
              <a:rPr lang="en-US" smtClean="0"/>
              <a:pPr/>
              <a:t>14</a:t>
            </a:fld>
            <a:endParaRPr lang="en-US" dirty="0"/>
          </a:p>
        </p:txBody>
      </p:sp>
      <p:sp>
        <p:nvSpPr>
          <p:cNvPr id="9" name="object 2"/>
          <p:cNvSpPr/>
          <p:nvPr/>
        </p:nvSpPr>
        <p:spPr>
          <a:xfrm rot="5400000">
            <a:off x="5680442" y="2991855"/>
            <a:ext cx="4993339" cy="1504368"/>
          </a:xfrm>
          <a:prstGeom prst="rect">
            <a:avLst/>
          </a:prstGeom>
          <a:blipFill>
            <a:blip r:embed="rId4" cstate="print"/>
            <a:stretch>
              <a:fillRect/>
            </a:stretch>
          </a:blipFill>
          <a:ln>
            <a:solidFill>
              <a:schemeClr val="tx1"/>
            </a:solidFill>
          </a:ln>
          <a:effectLst>
            <a:outerShdw blurRad="107950" dist="12700" dir="5400000" algn="ctr">
              <a:srgbClr val="000000"/>
            </a:outerShdw>
            <a:softEdge rad="2286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rtlCol="0"/>
          <a:lstStyle/>
          <a:p>
            <a:r>
              <a:rPr lang="en-US" kern="1200" dirty="0"/>
              <a:t>r</a:t>
            </a:r>
            <a:endParaRPr kern="1200" dirty="0"/>
          </a:p>
        </p:txBody>
      </p:sp>
    </p:spTree>
    <p:extLst>
      <p:ext uri="{BB962C8B-B14F-4D97-AF65-F5344CB8AC3E}">
        <p14:creationId xmlns:p14="http://schemas.microsoft.com/office/powerpoint/2010/main" val="3970971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000" dirty="0">
                <a:solidFill>
                  <a:srgbClr val="06899D"/>
                </a:solidFill>
              </a:rPr>
              <a:t>Health Savings Account</a:t>
            </a:r>
          </a:p>
        </p:txBody>
      </p:sp>
      <p:sp>
        <p:nvSpPr>
          <p:cNvPr id="7" name="Slide Number Placeholder 6"/>
          <p:cNvSpPr>
            <a:spLocks noGrp="1"/>
          </p:cNvSpPr>
          <p:nvPr>
            <p:ph type="sldNum" sz="quarter" idx="12"/>
          </p:nvPr>
        </p:nvSpPr>
        <p:spPr>
          <a:xfrm>
            <a:off x="457200" y="6356352"/>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B161841-862A-E248-8A2E-7CC9D5DF13AE}" type="slidenum">
              <a:rPr lang="en-US" smtClean="0"/>
              <a:pPr algn="ctr"/>
              <a:t>15</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396077866"/>
              </p:ext>
            </p:extLst>
          </p:nvPr>
        </p:nvGraphicFramePr>
        <p:xfrm>
          <a:off x="685800" y="3192871"/>
          <a:ext cx="7772400" cy="1262340"/>
        </p:xfrm>
        <a:graphic>
          <a:graphicData uri="http://schemas.openxmlformats.org/drawingml/2006/table">
            <a:tbl>
              <a:tblPr firstRow="1" bandRow="1">
                <a:tableStyleId>{00A15C55-8517-42AA-B614-E9B94910E393}</a:tableStyleId>
              </a:tblPr>
              <a:tblGrid>
                <a:gridCol w="301752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188720">
                  <a:extLst>
                    <a:ext uri="{9D8B030D-6E8A-4147-A177-3AD203B41FA5}">
                      <a16:colId xmlns:a16="http://schemas.microsoft.com/office/drawing/2014/main" val="20002"/>
                    </a:ext>
                  </a:extLst>
                </a:gridCol>
                <a:gridCol w="1188720">
                  <a:extLst>
                    <a:ext uri="{9D8B030D-6E8A-4147-A177-3AD203B41FA5}">
                      <a16:colId xmlns:a16="http://schemas.microsoft.com/office/drawing/2014/main" val="20003"/>
                    </a:ext>
                  </a:extLst>
                </a:gridCol>
                <a:gridCol w="1188720">
                  <a:extLst>
                    <a:ext uri="{9D8B030D-6E8A-4147-A177-3AD203B41FA5}">
                      <a16:colId xmlns:a16="http://schemas.microsoft.com/office/drawing/2014/main" val="20004"/>
                    </a:ext>
                  </a:extLst>
                </a:gridCol>
              </a:tblGrid>
              <a:tr h="386425">
                <a:tc>
                  <a:txBody>
                    <a:bodyPr/>
                    <a:lstStyle/>
                    <a:p>
                      <a:pPr algn="ctr"/>
                      <a:r>
                        <a:rPr lang="en-US" sz="1400" dirty="0">
                          <a:solidFill>
                            <a:srgbClr val="FFFFFF"/>
                          </a:solidFill>
                        </a:rPr>
                        <a:t>Salary Band</a:t>
                      </a:r>
                      <a:endParaRPr lang="en-US" sz="1400" b="1" i="0" dirty="0">
                        <a:solidFill>
                          <a:srgbClr val="FFFFFF"/>
                        </a:solidFill>
                        <a:latin typeface="Arial"/>
                        <a:cs typeface="Aria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70C0"/>
                    </a:solidFill>
                  </a:tcPr>
                </a:tc>
                <a:tc>
                  <a:txBody>
                    <a:bodyPr/>
                    <a:lstStyle/>
                    <a:p>
                      <a:pPr algn="ctr"/>
                      <a:r>
                        <a:rPr lang="en-US" sz="1400" kern="1200" dirty="0">
                          <a:solidFill>
                            <a:srgbClr val="FFFFFF"/>
                          </a:solidFill>
                          <a:effectLst/>
                        </a:rPr>
                        <a:t>&lt; $50K</a:t>
                      </a:r>
                      <a:endParaRPr lang="en-US" sz="1400" b="1" dirty="0">
                        <a:solidFill>
                          <a:srgbClr val="FFFFFF"/>
                        </a:solidFill>
                        <a:latin typeface="Arial"/>
                        <a:cs typeface="Arial"/>
                      </a:endParaRPr>
                    </a:p>
                  </a:txBody>
                  <a:tcPr>
                    <a:lnT w="12700" cap="flat" cmpd="sng" algn="ctr">
                      <a:solidFill>
                        <a:schemeClr val="tx1"/>
                      </a:solidFill>
                      <a:prstDash val="solid"/>
                      <a:round/>
                      <a:headEnd type="none" w="med" len="med"/>
                      <a:tailEnd type="none" w="med" len="med"/>
                    </a:lnT>
                    <a:solidFill>
                      <a:srgbClr val="0070C0"/>
                    </a:solidFill>
                  </a:tcPr>
                </a:tc>
                <a:tc>
                  <a:txBody>
                    <a:bodyPr/>
                    <a:lstStyle/>
                    <a:p>
                      <a:pPr algn="ctr"/>
                      <a:r>
                        <a:rPr lang="en-US" sz="1400" dirty="0">
                          <a:solidFill>
                            <a:srgbClr val="FFFFFF"/>
                          </a:solidFill>
                        </a:rPr>
                        <a:t>$50K - $75K</a:t>
                      </a:r>
                      <a:endParaRPr lang="en-US" sz="1400" b="1" dirty="0">
                        <a:solidFill>
                          <a:srgbClr val="FFFFFF"/>
                        </a:solidFill>
                        <a:latin typeface="Arial"/>
                        <a:cs typeface="Arial"/>
                      </a:endParaRPr>
                    </a:p>
                  </a:txBody>
                  <a:tcPr>
                    <a:lnT w="12700" cap="flat" cmpd="sng" algn="ctr">
                      <a:solidFill>
                        <a:schemeClr val="tx1"/>
                      </a:solidFill>
                      <a:prstDash val="solid"/>
                      <a:round/>
                      <a:headEnd type="none" w="med" len="med"/>
                      <a:tailEnd type="none" w="med" len="med"/>
                    </a:lnT>
                    <a:solidFill>
                      <a:srgbClr val="0070C0"/>
                    </a:solidFill>
                  </a:tcPr>
                </a:tc>
                <a:tc>
                  <a:txBody>
                    <a:bodyPr/>
                    <a:lstStyle/>
                    <a:p>
                      <a:pPr algn="ctr"/>
                      <a:r>
                        <a:rPr lang="en-US" sz="1400" dirty="0">
                          <a:solidFill>
                            <a:srgbClr val="FFFFFF"/>
                          </a:solidFill>
                        </a:rPr>
                        <a:t>$75K - $100K</a:t>
                      </a:r>
                      <a:endParaRPr lang="en-US" sz="1400" b="1" dirty="0">
                        <a:solidFill>
                          <a:srgbClr val="FFFFFF"/>
                        </a:solidFill>
                        <a:latin typeface="Arial"/>
                        <a:cs typeface="Arial"/>
                      </a:endParaRPr>
                    </a:p>
                  </a:txBody>
                  <a:tcPr>
                    <a:lnT w="12700" cap="flat" cmpd="sng" algn="ctr">
                      <a:solidFill>
                        <a:schemeClr val="tx1"/>
                      </a:solidFill>
                      <a:prstDash val="solid"/>
                      <a:round/>
                      <a:headEnd type="none" w="med" len="med"/>
                      <a:tailEnd type="none" w="med" len="med"/>
                    </a:lnT>
                    <a:solidFill>
                      <a:srgbClr val="0070C0"/>
                    </a:solidFill>
                  </a:tcPr>
                </a:tc>
                <a:tc>
                  <a:txBody>
                    <a:bodyPr/>
                    <a:lstStyle/>
                    <a:p>
                      <a:pPr algn="ctr"/>
                      <a:r>
                        <a:rPr lang="en-US" sz="1400" dirty="0">
                          <a:solidFill>
                            <a:srgbClr val="FFFFFF"/>
                          </a:solidFill>
                        </a:rPr>
                        <a:t>$100K + </a:t>
                      </a:r>
                      <a:endParaRPr lang="en-US" sz="1400" b="1" dirty="0">
                        <a:solidFill>
                          <a:srgbClr val="FFFFFF"/>
                        </a:solidFill>
                        <a:latin typeface="Arial"/>
                        <a:cs typeface="Aria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70C0"/>
                    </a:solidFill>
                  </a:tcPr>
                </a:tc>
                <a:extLst>
                  <a:ext uri="{0D108BD9-81ED-4DB2-BD59-A6C34878D82A}">
                    <a16:rowId xmlns:a16="http://schemas.microsoft.com/office/drawing/2014/main" val="10000"/>
                  </a:ext>
                </a:extLst>
              </a:tr>
              <a:tr h="357755">
                <a:tc>
                  <a:txBody>
                    <a:bodyPr/>
                    <a:lstStyle/>
                    <a:p>
                      <a:pPr algn="r"/>
                      <a:r>
                        <a:rPr lang="en-US" sz="1400" b="1" dirty="0"/>
                        <a:t>Employee Only</a:t>
                      </a:r>
                      <a:endParaRPr lang="en-US" sz="1400" b="1" i="0" dirty="0">
                        <a:latin typeface="Arial"/>
                        <a:cs typeface="Arial"/>
                      </a:endParaRPr>
                    </a:p>
                  </a:txBody>
                  <a:tcPr>
                    <a:lnL w="12700" cap="flat" cmpd="sng" algn="ctr">
                      <a:solidFill>
                        <a:schemeClr val="tx1"/>
                      </a:solidFill>
                      <a:prstDash val="solid"/>
                      <a:round/>
                      <a:headEnd type="none" w="med" len="med"/>
                      <a:tailEnd type="none" w="med" len="med"/>
                    </a:lnL>
                  </a:tcPr>
                </a:tc>
                <a:tc>
                  <a:txBody>
                    <a:bodyPr/>
                    <a:lstStyle/>
                    <a:p>
                      <a:pPr algn="ctr"/>
                      <a:r>
                        <a:rPr lang="en-US" sz="1400" kern="1200" dirty="0">
                          <a:effectLst/>
                        </a:rPr>
                        <a:t>$650</a:t>
                      </a:r>
                      <a:endParaRPr lang="en-US" sz="1400" b="0" dirty="0">
                        <a:latin typeface="Arial"/>
                        <a:cs typeface="Arial"/>
                      </a:endParaRPr>
                    </a:p>
                  </a:txBody>
                  <a:tcPr/>
                </a:tc>
                <a:tc>
                  <a:txBody>
                    <a:bodyPr/>
                    <a:lstStyle/>
                    <a:p>
                      <a:pPr algn="ctr"/>
                      <a:r>
                        <a:rPr lang="en-US" sz="1400" dirty="0"/>
                        <a:t>$575</a:t>
                      </a:r>
                      <a:endParaRPr lang="en-US" sz="1400" b="0" dirty="0">
                        <a:latin typeface="Arial"/>
                        <a:cs typeface="Arial"/>
                      </a:endParaRPr>
                    </a:p>
                  </a:txBody>
                  <a:tcPr/>
                </a:tc>
                <a:tc>
                  <a:txBody>
                    <a:bodyPr/>
                    <a:lstStyle/>
                    <a:p>
                      <a:pPr algn="ctr"/>
                      <a:r>
                        <a:rPr lang="en-US" sz="1400" dirty="0"/>
                        <a:t>$500</a:t>
                      </a:r>
                      <a:endParaRPr lang="en-US" sz="1400" b="0" dirty="0">
                        <a:latin typeface="Arial"/>
                        <a:cs typeface="Arial"/>
                      </a:endParaRPr>
                    </a:p>
                  </a:txBody>
                  <a:tcPr/>
                </a:tc>
                <a:tc>
                  <a:txBody>
                    <a:bodyPr/>
                    <a:lstStyle/>
                    <a:p>
                      <a:pPr algn="ctr"/>
                      <a:r>
                        <a:rPr lang="en-US" sz="1400" dirty="0"/>
                        <a:t>$0</a:t>
                      </a:r>
                      <a:endParaRPr lang="en-US" sz="1400" b="0" dirty="0">
                        <a:latin typeface="Arial"/>
                        <a:cs typeface="Aria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55181">
                <a:tc>
                  <a:txBody>
                    <a:bodyPr/>
                    <a:lstStyle/>
                    <a:p>
                      <a:pPr algn="r"/>
                      <a:r>
                        <a:rPr lang="en-US" sz="1400" b="1" dirty="0"/>
                        <a:t>Employee + Spouse; Employee + Child(ren); Employee + Family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400" kern="1200" dirty="0">
                          <a:effectLst/>
                        </a:rPr>
                        <a:t>$1,300</a:t>
                      </a:r>
                      <a:endParaRPr lang="en-US" sz="14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a:t>$1,150</a:t>
                      </a: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a:t>$1,000</a:t>
                      </a: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a:t>$0</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1" name="Rectangle 10"/>
          <p:cNvSpPr/>
          <p:nvPr/>
        </p:nvSpPr>
        <p:spPr>
          <a:xfrm>
            <a:off x="609601" y="1685724"/>
            <a:ext cx="7363967" cy="1477328"/>
          </a:xfrm>
          <a:prstGeom prst="rect">
            <a:avLst/>
          </a:prstGeom>
        </p:spPr>
        <p:txBody>
          <a:bodyPr wrap="square">
            <a:spAutoFit/>
          </a:bodyPr>
          <a:lstStyle/>
          <a:p>
            <a:pPr marL="341313" indent="-341313">
              <a:buClr>
                <a:srgbClr val="44BFD0"/>
              </a:buClr>
              <a:buFont typeface="Arial" panose="020B0604020202020204" pitchFamily="34" charset="0"/>
              <a:buChar char="•"/>
            </a:pPr>
            <a:r>
              <a:rPr lang="en-US" dirty="0">
                <a:solidFill>
                  <a:srgbClr val="000000"/>
                </a:solidFill>
              </a:rPr>
              <a:t>Company contributions</a:t>
            </a:r>
          </a:p>
          <a:p>
            <a:pPr marL="798513" lvl="1" indent="-341313">
              <a:buClr>
                <a:srgbClr val="44BFD0"/>
              </a:buClr>
              <a:buFont typeface="Arial" panose="020B0604020202020204" pitchFamily="34" charset="0"/>
              <a:buChar char="•"/>
            </a:pPr>
            <a:r>
              <a:rPr lang="en-US" dirty="0">
                <a:solidFill>
                  <a:srgbClr val="000000"/>
                </a:solidFill>
              </a:rPr>
              <a:t>Funded quarterly</a:t>
            </a:r>
          </a:p>
          <a:p>
            <a:pPr marL="798513" lvl="1" indent="-341313">
              <a:buClr>
                <a:srgbClr val="44BFD0"/>
              </a:buClr>
              <a:buFont typeface="Arial" panose="020B0604020202020204" pitchFamily="34" charset="0"/>
              <a:buChar char="•"/>
            </a:pPr>
            <a:r>
              <a:rPr lang="en-US" dirty="0">
                <a:solidFill>
                  <a:srgbClr val="000000"/>
                </a:solidFill>
              </a:rPr>
              <a:t>Prorated based on hire date</a:t>
            </a:r>
          </a:p>
          <a:p>
            <a:pPr marL="798513" lvl="1" indent="-341313">
              <a:buClr>
                <a:srgbClr val="44BFD0"/>
              </a:buClr>
              <a:buFont typeface="Arial" panose="020B0604020202020204" pitchFamily="34" charset="0"/>
              <a:buChar char="•"/>
            </a:pPr>
            <a:r>
              <a:rPr lang="en-US" dirty="0">
                <a:solidFill>
                  <a:srgbClr val="000000"/>
                </a:solidFill>
              </a:rPr>
              <a:t>Enrolled in the CDHP Plan</a:t>
            </a:r>
          </a:p>
          <a:p>
            <a:pPr marL="798513" lvl="1" indent="-341313">
              <a:buClr>
                <a:srgbClr val="44BFD0"/>
              </a:buClr>
              <a:buFont typeface="Arial" panose="020B0604020202020204" pitchFamily="34" charset="0"/>
              <a:buChar char="•"/>
            </a:pPr>
            <a:r>
              <a:rPr lang="en-US" dirty="0">
                <a:solidFill>
                  <a:srgbClr val="000000"/>
                </a:solidFill>
              </a:rPr>
              <a:t>Eligible based on income</a:t>
            </a:r>
          </a:p>
        </p:txBody>
      </p:sp>
      <p:sp>
        <p:nvSpPr>
          <p:cNvPr id="9" name="Rectangle 8"/>
          <p:cNvSpPr/>
          <p:nvPr/>
        </p:nvSpPr>
        <p:spPr>
          <a:xfrm>
            <a:off x="609602" y="4507345"/>
            <a:ext cx="8229599" cy="1754326"/>
          </a:xfrm>
          <a:prstGeom prst="rect">
            <a:avLst/>
          </a:prstGeom>
        </p:spPr>
        <p:txBody>
          <a:bodyPr wrap="square">
            <a:spAutoFit/>
          </a:bodyPr>
          <a:lstStyle/>
          <a:p>
            <a:pPr marL="341313" indent="-341313">
              <a:buClr>
                <a:srgbClr val="44BFD0"/>
              </a:buClr>
              <a:buFont typeface="Arial" panose="020B0604020202020204" pitchFamily="34" charset="0"/>
              <a:buChar char="•"/>
            </a:pPr>
            <a:r>
              <a:rPr lang="en-US" dirty="0">
                <a:solidFill>
                  <a:srgbClr val="000000"/>
                </a:solidFill>
              </a:rPr>
              <a:t>You can make pre-tax contributions to your HSA up to a maximum of:</a:t>
            </a:r>
            <a:endParaRPr lang="en-US" sz="1400" dirty="0">
              <a:solidFill>
                <a:srgbClr val="000000"/>
              </a:solidFill>
            </a:endParaRPr>
          </a:p>
          <a:p>
            <a:pPr marL="798513" lvl="2" indent="-341313">
              <a:buClr>
                <a:srgbClr val="44BFD0"/>
              </a:buClr>
              <a:buFont typeface="Arial" panose="020B0604020202020204" pitchFamily="34" charset="0"/>
              <a:buChar char="•"/>
            </a:pPr>
            <a:r>
              <a:rPr lang="en-US" dirty="0">
                <a:solidFill>
                  <a:srgbClr val="000000"/>
                </a:solidFill>
              </a:rPr>
              <a:t>Employee only: $3,850 (includes company contribution)</a:t>
            </a:r>
          </a:p>
          <a:p>
            <a:pPr marL="798513" lvl="2" indent="-341313">
              <a:buClr>
                <a:srgbClr val="44BFD0"/>
              </a:buClr>
              <a:buFont typeface="Arial" panose="020B0604020202020204" pitchFamily="34" charset="0"/>
              <a:buChar char="•"/>
            </a:pPr>
            <a:r>
              <a:rPr lang="en-US" dirty="0">
                <a:solidFill>
                  <a:srgbClr val="000000"/>
                </a:solidFill>
              </a:rPr>
              <a:t>Family: $7,750 (includes company contribution)</a:t>
            </a:r>
            <a:endParaRPr lang="en-US" sz="1400" dirty="0">
              <a:solidFill>
                <a:srgbClr val="000000"/>
              </a:solidFill>
            </a:endParaRPr>
          </a:p>
          <a:p>
            <a:pPr>
              <a:buClr>
                <a:srgbClr val="44BFD0"/>
              </a:buClr>
            </a:pPr>
            <a:endParaRPr lang="en-US" dirty="0">
              <a:solidFill>
                <a:srgbClr val="000000"/>
              </a:solidFill>
            </a:endParaRPr>
          </a:p>
          <a:p>
            <a:pPr marL="341313" indent="-341313">
              <a:buClr>
                <a:srgbClr val="44BFD0"/>
              </a:buClr>
              <a:buFont typeface="Arial" panose="020B0604020202020204" pitchFamily="34" charset="0"/>
              <a:buChar char="•"/>
            </a:pPr>
            <a:r>
              <a:rPr lang="en-US" dirty="0">
                <a:solidFill>
                  <a:srgbClr val="000000"/>
                </a:solidFill>
              </a:rPr>
              <a:t>If at least 55 years-old in upcoming plan year, you can contribute an additional $1,000 catch-up contribution to your HSA</a:t>
            </a:r>
          </a:p>
        </p:txBody>
      </p:sp>
      <p:sp>
        <p:nvSpPr>
          <p:cNvPr id="3" name="Rectangle 2"/>
          <p:cNvSpPr/>
          <p:nvPr/>
        </p:nvSpPr>
        <p:spPr>
          <a:xfrm>
            <a:off x="609602" y="1300674"/>
            <a:ext cx="2639633" cy="430887"/>
          </a:xfrm>
          <a:prstGeom prst="rect">
            <a:avLst/>
          </a:prstGeom>
        </p:spPr>
        <p:txBody>
          <a:bodyPr wrap="none">
            <a:spAutoFit/>
          </a:bodyPr>
          <a:lstStyle/>
          <a:p>
            <a:r>
              <a:rPr lang="en-US" sz="2200" b="1" dirty="0">
                <a:solidFill>
                  <a:srgbClr val="000000"/>
                </a:solidFill>
              </a:rPr>
              <a:t>Contributions to HSA</a:t>
            </a:r>
          </a:p>
        </p:txBody>
      </p:sp>
    </p:spTree>
    <p:extLst>
      <p:ext uri="{BB962C8B-B14F-4D97-AF65-F5344CB8AC3E}">
        <p14:creationId xmlns:p14="http://schemas.microsoft.com/office/powerpoint/2010/main" val="4061859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A93C56-67C0-4D53-829F-E1D96428C04B}"/>
              </a:ext>
            </a:extLst>
          </p:cNvPr>
          <p:cNvSpPr>
            <a:spLocks noGrp="1"/>
          </p:cNvSpPr>
          <p:nvPr>
            <p:ph type="title"/>
          </p:nvPr>
        </p:nvSpPr>
        <p:spPr>
          <a:xfrm>
            <a:off x="298803" y="365126"/>
            <a:ext cx="8376806" cy="1022193"/>
          </a:xfrm>
        </p:spPr>
        <p:txBody>
          <a:bodyPr/>
          <a:lstStyle/>
          <a:p>
            <a:r>
              <a:rPr lang="en-US" sz="4000" dirty="0">
                <a:solidFill>
                  <a:srgbClr val="06899D"/>
                </a:solidFill>
              </a:rPr>
              <a:t>MDLive Telemedicine</a:t>
            </a:r>
          </a:p>
        </p:txBody>
      </p:sp>
      <p:sp>
        <p:nvSpPr>
          <p:cNvPr id="9" name="Content Placeholder 8">
            <a:extLst>
              <a:ext uri="{FF2B5EF4-FFF2-40B4-BE49-F238E27FC236}">
                <a16:creationId xmlns:a16="http://schemas.microsoft.com/office/drawing/2014/main" id="{5D56F391-4967-4D7D-B6AE-921C86F3BB8D}"/>
              </a:ext>
            </a:extLst>
          </p:cNvPr>
          <p:cNvSpPr>
            <a:spLocks noGrp="1"/>
          </p:cNvSpPr>
          <p:nvPr>
            <p:ph idx="1"/>
          </p:nvPr>
        </p:nvSpPr>
        <p:spPr>
          <a:xfrm>
            <a:off x="457201" y="1387319"/>
            <a:ext cx="8548255" cy="5555672"/>
          </a:xfrm>
        </p:spPr>
        <p:txBody>
          <a:bodyPr>
            <a:normAutofit/>
          </a:bodyPr>
          <a:lstStyle/>
          <a:p>
            <a:pPr>
              <a:spcAft>
                <a:spcPts val="600"/>
              </a:spcAft>
            </a:pPr>
            <a:r>
              <a:rPr lang="en-US" sz="2400" dirty="0"/>
              <a:t>MDLIVE gives you 24/7/365 access to board-certified doctors via computer, phone or mobile app.</a:t>
            </a:r>
          </a:p>
          <a:p>
            <a:pPr>
              <a:spcAft>
                <a:spcPts val="600"/>
              </a:spcAft>
            </a:pPr>
            <a:r>
              <a:rPr lang="en-US" sz="2400" dirty="0"/>
              <a:t>Speak to a doctor quickly or schedule an appointment based on your availability. The average wait time is less than 20 minutes.</a:t>
            </a:r>
          </a:p>
          <a:p>
            <a:pPr>
              <a:spcAft>
                <a:spcPts val="600"/>
              </a:spcAft>
            </a:pPr>
            <a:r>
              <a:rPr lang="en-US" sz="2400" dirty="0"/>
              <a:t>MDLIVE doctors can help treat the following conditions and more:</a:t>
            </a:r>
          </a:p>
          <a:p>
            <a:pPr lvl="1">
              <a:spcAft>
                <a:spcPts val="600"/>
              </a:spcAft>
            </a:pPr>
            <a:endParaRPr lang="en-US" sz="2000" dirty="0"/>
          </a:p>
          <a:p>
            <a:pPr lvl="1">
              <a:spcAft>
                <a:spcPts val="600"/>
              </a:spcAft>
            </a:pPr>
            <a:endParaRPr lang="en-US" sz="2000" dirty="0"/>
          </a:p>
          <a:p>
            <a:pPr marL="0" indent="0">
              <a:spcAft>
                <a:spcPts val="600"/>
              </a:spcAft>
              <a:buNone/>
            </a:pPr>
            <a:endParaRPr lang="en-US" sz="2400" dirty="0"/>
          </a:p>
          <a:p>
            <a:pPr>
              <a:spcAft>
                <a:spcPts val="600"/>
              </a:spcAft>
            </a:pPr>
            <a:r>
              <a:rPr lang="en-US" sz="2400" dirty="0"/>
              <a:t>Activate your account before you need it!</a:t>
            </a:r>
          </a:p>
          <a:p>
            <a:pPr lvl="1">
              <a:spcAft>
                <a:spcPts val="600"/>
              </a:spcAft>
            </a:pPr>
            <a:r>
              <a:rPr lang="en-US" sz="2000" dirty="0"/>
              <a:t>Call 888-680-8646 or visit MDLIVE.com/bcbstx</a:t>
            </a:r>
          </a:p>
        </p:txBody>
      </p:sp>
      <p:sp>
        <p:nvSpPr>
          <p:cNvPr id="7" name="Slide Number Placeholder 6">
            <a:extLst>
              <a:ext uri="{FF2B5EF4-FFF2-40B4-BE49-F238E27FC236}">
                <a16:creationId xmlns:a16="http://schemas.microsoft.com/office/drawing/2014/main" id="{7D88CB49-9B92-4888-A70F-72BDFFFBE56B}"/>
              </a:ext>
            </a:extLst>
          </p:cNvPr>
          <p:cNvSpPr>
            <a:spLocks noGrp="1"/>
          </p:cNvSpPr>
          <p:nvPr>
            <p:ph type="sldNum" sz="quarter" idx="12"/>
          </p:nvPr>
        </p:nvSpPr>
        <p:spPr>
          <a:xfrm>
            <a:off x="457200" y="6356352"/>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B161841-862A-E248-8A2E-7CC9D5DF13AE}" type="slidenum">
              <a:rPr lang="en-US" smtClean="0"/>
              <a:pPr algn="ctr"/>
              <a:t>16</a:t>
            </a:fld>
            <a:endParaRPr lang="en-US" dirty="0"/>
          </a:p>
        </p:txBody>
      </p:sp>
      <p:sp>
        <p:nvSpPr>
          <p:cNvPr id="11" name="TextBox 10">
            <a:extLst>
              <a:ext uri="{FF2B5EF4-FFF2-40B4-BE49-F238E27FC236}">
                <a16:creationId xmlns:a16="http://schemas.microsoft.com/office/drawing/2014/main" id="{8480443A-730E-437F-8598-6EBE770A690F}"/>
              </a:ext>
            </a:extLst>
          </p:cNvPr>
          <p:cNvSpPr txBox="1"/>
          <p:nvPr/>
        </p:nvSpPr>
        <p:spPr>
          <a:xfrm>
            <a:off x="1066802" y="3864842"/>
            <a:ext cx="2050473" cy="1477328"/>
          </a:xfrm>
          <a:prstGeom prst="rect">
            <a:avLst/>
          </a:prstGeom>
          <a:noFill/>
        </p:spPr>
        <p:txBody>
          <a:bodyPr wrap="square" rtlCol="0">
            <a:spAutoFit/>
          </a:bodyPr>
          <a:lstStyle/>
          <a:p>
            <a:r>
              <a:rPr lang="en-US" b="1" dirty="0"/>
              <a:t>General Health </a:t>
            </a:r>
            <a:endParaRPr lang="en-US" dirty="0"/>
          </a:p>
          <a:p>
            <a:r>
              <a:rPr lang="en-US" dirty="0"/>
              <a:t>• Allergies</a:t>
            </a:r>
          </a:p>
          <a:p>
            <a:r>
              <a:rPr lang="en-US" dirty="0"/>
              <a:t>• Asthma</a:t>
            </a:r>
          </a:p>
          <a:p>
            <a:r>
              <a:rPr lang="en-US" dirty="0"/>
              <a:t>• Joint aches</a:t>
            </a:r>
          </a:p>
          <a:p>
            <a:r>
              <a:rPr lang="en-US" dirty="0"/>
              <a:t>• Sinus infections </a:t>
            </a:r>
          </a:p>
        </p:txBody>
      </p:sp>
      <p:sp>
        <p:nvSpPr>
          <p:cNvPr id="12" name="TextBox 11">
            <a:extLst>
              <a:ext uri="{FF2B5EF4-FFF2-40B4-BE49-F238E27FC236}">
                <a16:creationId xmlns:a16="http://schemas.microsoft.com/office/drawing/2014/main" id="{A225742B-67A2-4D77-B9C7-8A2CCFD299BA}"/>
              </a:ext>
            </a:extLst>
          </p:cNvPr>
          <p:cNvSpPr txBox="1"/>
          <p:nvPr/>
        </p:nvSpPr>
        <p:spPr>
          <a:xfrm>
            <a:off x="3470244" y="3865729"/>
            <a:ext cx="1736373" cy="1200329"/>
          </a:xfrm>
          <a:prstGeom prst="rect">
            <a:avLst/>
          </a:prstGeom>
          <a:noFill/>
        </p:spPr>
        <p:txBody>
          <a:bodyPr wrap="square" rtlCol="0">
            <a:spAutoFit/>
          </a:bodyPr>
          <a:lstStyle/>
          <a:p>
            <a:r>
              <a:rPr lang="en-US" b="1" dirty="0"/>
              <a:t>Pediatric Care</a:t>
            </a:r>
            <a:endParaRPr lang="en-US" dirty="0"/>
          </a:p>
          <a:p>
            <a:r>
              <a:rPr lang="en-US" dirty="0"/>
              <a:t>• Cold/flu</a:t>
            </a:r>
          </a:p>
          <a:p>
            <a:r>
              <a:rPr lang="en-US" dirty="0"/>
              <a:t>• Ear infections</a:t>
            </a:r>
          </a:p>
          <a:p>
            <a:r>
              <a:rPr lang="en-US" dirty="0"/>
              <a:t>• Pink eye</a:t>
            </a:r>
          </a:p>
        </p:txBody>
      </p:sp>
      <p:sp>
        <p:nvSpPr>
          <p:cNvPr id="13" name="TextBox 12">
            <a:extLst>
              <a:ext uri="{FF2B5EF4-FFF2-40B4-BE49-F238E27FC236}">
                <a16:creationId xmlns:a16="http://schemas.microsoft.com/office/drawing/2014/main" id="{3BA83406-C1FE-4606-804B-9A04A1D90B76}"/>
              </a:ext>
            </a:extLst>
          </p:cNvPr>
          <p:cNvSpPr txBox="1"/>
          <p:nvPr/>
        </p:nvSpPr>
        <p:spPr>
          <a:xfrm>
            <a:off x="5598747" y="3893441"/>
            <a:ext cx="3406702" cy="1200329"/>
          </a:xfrm>
          <a:prstGeom prst="rect">
            <a:avLst/>
          </a:prstGeom>
          <a:noFill/>
        </p:spPr>
        <p:txBody>
          <a:bodyPr wrap="none" rtlCol="0">
            <a:spAutoFit/>
          </a:bodyPr>
          <a:lstStyle/>
          <a:p>
            <a:r>
              <a:rPr lang="en-US" b="1" dirty="0"/>
              <a:t>Behavioral Health</a:t>
            </a:r>
            <a:endParaRPr lang="en-US" dirty="0"/>
          </a:p>
          <a:p>
            <a:r>
              <a:rPr lang="en-US" dirty="0"/>
              <a:t>• Online counseling</a:t>
            </a:r>
          </a:p>
          <a:p>
            <a:r>
              <a:rPr lang="en-US" dirty="0"/>
              <a:t>• Child behavior/learning issues</a:t>
            </a:r>
          </a:p>
          <a:p>
            <a:r>
              <a:rPr lang="en-US" dirty="0"/>
              <a:t>• Stress management</a:t>
            </a:r>
          </a:p>
        </p:txBody>
      </p:sp>
    </p:spTree>
    <p:extLst>
      <p:ext uri="{BB962C8B-B14F-4D97-AF65-F5344CB8AC3E}">
        <p14:creationId xmlns:p14="http://schemas.microsoft.com/office/powerpoint/2010/main" val="2570609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6" y="527903"/>
            <a:ext cx="9143999" cy="911680"/>
          </a:xfrm>
        </p:spPr>
        <p:txBody>
          <a:bodyPr>
            <a:normAutofit/>
          </a:bodyPr>
          <a:lstStyle/>
          <a:p>
            <a:r>
              <a:rPr lang="en-US" sz="4000" dirty="0">
                <a:solidFill>
                  <a:srgbClr val="06899D"/>
                </a:solidFill>
              </a:rPr>
              <a:t>Benefits Value Advisor &amp; Member Rewards</a:t>
            </a:r>
          </a:p>
        </p:txBody>
      </p:sp>
      <p:sp>
        <p:nvSpPr>
          <p:cNvPr id="3" name="Text Placeholder 2"/>
          <p:cNvSpPr>
            <a:spLocks noGrp="1"/>
          </p:cNvSpPr>
          <p:nvPr>
            <p:ph type="body" idx="1"/>
          </p:nvPr>
        </p:nvSpPr>
        <p:spPr>
          <a:xfrm>
            <a:off x="304588" y="1520190"/>
            <a:ext cx="8668512" cy="470081"/>
          </a:xfrm>
        </p:spPr>
        <p:txBody>
          <a:bodyPr>
            <a:normAutofit fontScale="92500" lnSpcReduction="20000"/>
          </a:bodyPr>
          <a:lstStyle/>
          <a:p>
            <a:r>
              <a:rPr lang="en-US" sz="1800" dirty="0">
                <a:solidFill>
                  <a:srgbClr val="05899D"/>
                </a:solidFill>
              </a:rPr>
              <a:t>The Member Rewards Program with Benefits Value Advisor (BVA) rewards cost-effective medical choices. </a:t>
            </a:r>
          </a:p>
        </p:txBody>
      </p:sp>
      <p:sp>
        <p:nvSpPr>
          <p:cNvPr id="4" name="Content Placeholder 3"/>
          <p:cNvSpPr>
            <a:spLocks noGrp="1"/>
          </p:cNvSpPr>
          <p:nvPr>
            <p:ph sz="half" idx="2"/>
          </p:nvPr>
        </p:nvSpPr>
        <p:spPr>
          <a:xfrm>
            <a:off x="415044" y="2096082"/>
            <a:ext cx="8447601" cy="1653106"/>
          </a:xfrm>
        </p:spPr>
        <p:txBody>
          <a:bodyPr>
            <a:normAutofit/>
          </a:bodyPr>
          <a:lstStyle/>
          <a:p>
            <a:pPr marL="0" indent="0">
              <a:spcBef>
                <a:spcPts val="0"/>
              </a:spcBef>
              <a:buClr>
                <a:schemeClr val="accent2"/>
              </a:buClr>
              <a:buNone/>
            </a:pPr>
            <a:r>
              <a:rPr lang="en-US" sz="1600" dirty="0"/>
              <a:t>A Benefits Value Advisor can:</a:t>
            </a:r>
          </a:p>
          <a:p>
            <a:pPr>
              <a:spcBef>
                <a:spcPts val="0"/>
              </a:spcBef>
              <a:buClr>
                <a:schemeClr val="accent2"/>
              </a:buClr>
            </a:pPr>
            <a:r>
              <a:rPr lang="en-US" sz="1600" dirty="0"/>
              <a:t>Help compare costs at different providers </a:t>
            </a:r>
          </a:p>
          <a:p>
            <a:pPr>
              <a:spcBef>
                <a:spcPts val="0"/>
              </a:spcBef>
              <a:buClr>
                <a:schemeClr val="accent2"/>
              </a:buClr>
            </a:pPr>
            <a:r>
              <a:rPr lang="en-US" sz="1600" dirty="0"/>
              <a:t>Help you schedule your appointment</a:t>
            </a:r>
          </a:p>
          <a:p>
            <a:pPr>
              <a:spcBef>
                <a:spcPts val="0"/>
              </a:spcBef>
              <a:buClr>
                <a:schemeClr val="accent2"/>
              </a:buClr>
            </a:pPr>
            <a:r>
              <a:rPr lang="en-US" sz="1600" dirty="0"/>
              <a:t>Help with pre-certification</a:t>
            </a:r>
          </a:p>
          <a:p>
            <a:pPr>
              <a:spcBef>
                <a:spcPts val="0"/>
              </a:spcBef>
              <a:buClr>
                <a:schemeClr val="accent2"/>
              </a:buClr>
            </a:pPr>
            <a:r>
              <a:rPr lang="en-US" sz="1600" dirty="0"/>
              <a:t>Tell you about online educational tools</a:t>
            </a:r>
          </a:p>
          <a:p>
            <a:pPr>
              <a:spcBef>
                <a:spcPts val="0"/>
              </a:spcBef>
              <a:buClr>
                <a:schemeClr val="accent2"/>
              </a:buClr>
            </a:pPr>
            <a:r>
              <a:rPr lang="en-US" sz="1600" dirty="0"/>
              <a:t>Allow 4-6 weeks for receipt of your rewards check after the claim is verified by BCBSTX</a:t>
            </a:r>
          </a:p>
        </p:txBody>
      </p:sp>
      <p:sp>
        <p:nvSpPr>
          <p:cNvPr id="8" name="Slide Number Placeholder 7"/>
          <p:cNvSpPr>
            <a:spLocks noGrp="1"/>
          </p:cNvSpPr>
          <p:nvPr>
            <p:ph type="sldNum" sz="quarter" idx="12"/>
          </p:nvPr>
        </p:nvSpPr>
        <p:spPr>
          <a:xfrm>
            <a:off x="457200" y="6356352"/>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61841-862A-E248-8A2E-7CC9D5DF13AE}" type="slidenum">
              <a:rPr lang="en-US" smtClean="0"/>
              <a:pPr/>
              <a:t>17</a:t>
            </a:fld>
            <a:endParaRPr lang="en-US" dirty="0"/>
          </a:p>
        </p:txBody>
      </p:sp>
      <p:sp>
        <p:nvSpPr>
          <p:cNvPr id="6" name="Rectangle 5"/>
          <p:cNvSpPr/>
          <p:nvPr/>
        </p:nvSpPr>
        <p:spPr>
          <a:xfrm>
            <a:off x="126113" y="6591998"/>
            <a:ext cx="9144000" cy="246221"/>
          </a:xfrm>
          <a:prstGeom prst="rect">
            <a:avLst/>
          </a:prstGeom>
        </p:spPr>
        <p:txBody>
          <a:bodyPr wrap="square">
            <a:spAutoFit/>
          </a:bodyPr>
          <a:lstStyle/>
          <a:p>
            <a:r>
              <a:rPr lang="en-US" sz="1000" dirty="0"/>
              <a:t>*The chart and numbers are estimates shown for illustrative, comparative purposes only. Costs are examples and may not be the same for every member’s situation.</a:t>
            </a:r>
          </a:p>
        </p:txBody>
      </p:sp>
      <p:sp>
        <p:nvSpPr>
          <p:cNvPr id="10" name="Text Placeholder 2"/>
          <p:cNvSpPr>
            <a:spLocks noGrp="1"/>
          </p:cNvSpPr>
          <p:nvPr>
            <p:ph type="body" idx="1"/>
          </p:nvPr>
        </p:nvSpPr>
        <p:spPr>
          <a:xfrm>
            <a:off x="561866" y="5595135"/>
            <a:ext cx="8374870" cy="680816"/>
          </a:xfrm>
        </p:spPr>
        <p:txBody>
          <a:bodyPr/>
          <a:lstStyle/>
          <a:p>
            <a:pPr marL="285750" indent="-285750">
              <a:buFont typeface="Arial" panose="020B0604020202020204" pitchFamily="34" charset="0"/>
              <a:buChar char="•"/>
            </a:pPr>
            <a:r>
              <a:rPr lang="en-US" sz="1600" dirty="0">
                <a:solidFill>
                  <a:srgbClr val="05899D"/>
                </a:solidFill>
              </a:rPr>
              <a:t>You are required to contact BVA </a:t>
            </a:r>
            <a:r>
              <a:rPr lang="en-US" sz="1600" b="1" dirty="0">
                <a:solidFill>
                  <a:srgbClr val="05899D"/>
                </a:solidFill>
              </a:rPr>
              <a:t>prior</a:t>
            </a:r>
            <a:r>
              <a:rPr lang="en-US" sz="1600" dirty="0">
                <a:solidFill>
                  <a:srgbClr val="05899D"/>
                </a:solidFill>
              </a:rPr>
              <a:t> to having an outpatient MRI or CT scan</a:t>
            </a:r>
          </a:p>
          <a:p>
            <a:pPr marL="285750" indent="-285750">
              <a:buFont typeface="Arial" panose="020B0604020202020204" pitchFamily="34" charset="0"/>
              <a:buChar char="•"/>
            </a:pPr>
            <a:r>
              <a:rPr lang="en-US" sz="1600" dirty="0">
                <a:solidFill>
                  <a:srgbClr val="05899D"/>
                </a:solidFill>
              </a:rPr>
              <a:t>Failure to get preauthorization for an outpatient MRI or CT scan will result in a </a:t>
            </a:r>
            <a:r>
              <a:rPr lang="en-US" sz="1600" b="1" dirty="0">
                <a:solidFill>
                  <a:srgbClr val="05899D"/>
                </a:solidFill>
              </a:rPr>
              <a:t>$200 surcharge</a:t>
            </a:r>
            <a:endParaRPr lang="en-US" sz="1600" dirty="0">
              <a:solidFill>
                <a:srgbClr val="05899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124318291"/>
              </p:ext>
            </p:extLst>
          </p:nvPr>
        </p:nvGraphicFramePr>
        <p:xfrm>
          <a:off x="1039016" y="3717801"/>
          <a:ext cx="7065964" cy="1756333"/>
        </p:xfrm>
        <a:graphic>
          <a:graphicData uri="http://schemas.openxmlformats.org/drawingml/2006/table">
            <a:tbl>
              <a:tblPr firstRow="1">
                <a:tableStyleId>{5C22544A-7EE6-4342-B048-85BDC9FD1C3A}</a:tableStyleId>
              </a:tblPr>
              <a:tblGrid>
                <a:gridCol w="2381568">
                  <a:extLst>
                    <a:ext uri="{9D8B030D-6E8A-4147-A177-3AD203B41FA5}">
                      <a16:colId xmlns:a16="http://schemas.microsoft.com/office/drawing/2014/main" val="20000"/>
                    </a:ext>
                  </a:extLst>
                </a:gridCol>
                <a:gridCol w="941705">
                  <a:extLst>
                    <a:ext uri="{9D8B030D-6E8A-4147-A177-3AD203B41FA5}">
                      <a16:colId xmlns:a16="http://schemas.microsoft.com/office/drawing/2014/main" val="20001"/>
                    </a:ext>
                  </a:extLst>
                </a:gridCol>
                <a:gridCol w="1400493">
                  <a:extLst>
                    <a:ext uri="{9D8B030D-6E8A-4147-A177-3AD203B41FA5}">
                      <a16:colId xmlns:a16="http://schemas.microsoft.com/office/drawing/2014/main" val="20002"/>
                    </a:ext>
                  </a:extLst>
                </a:gridCol>
                <a:gridCol w="941705">
                  <a:extLst>
                    <a:ext uri="{9D8B030D-6E8A-4147-A177-3AD203B41FA5}">
                      <a16:colId xmlns:a16="http://schemas.microsoft.com/office/drawing/2014/main" val="20003"/>
                    </a:ext>
                  </a:extLst>
                </a:gridCol>
                <a:gridCol w="1400493">
                  <a:extLst>
                    <a:ext uri="{9D8B030D-6E8A-4147-A177-3AD203B41FA5}">
                      <a16:colId xmlns:a16="http://schemas.microsoft.com/office/drawing/2014/main" val="20004"/>
                    </a:ext>
                  </a:extLst>
                </a:gridCol>
              </a:tblGrid>
              <a:tr h="293978">
                <a:tc>
                  <a:txBody>
                    <a:bodyPr/>
                    <a:lstStyle/>
                    <a:p>
                      <a:r>
                        <a:rPr lang="en-US" sz="1400" dirty="0"/>
                        <a:t>Example Scenario*:</a:t>
                      </a:r>
                    </a:p>
                  </a:txBody>
                  <a:tcPr>
                    <a:solidFill>
                      <a:srgbClr val="FFFFFF"/>
                    </a:solidFill>
                  </a:tcPr>
                </a:tc>
                <a:tc gridSpan="2">
                  <a:txBody>
                    <a:bodyPr/>
                    <a:lstStyle/>
                    <a:p>
                      <a:pPr algn="ctr"/>
                      <a:r>
                        <a:rPr lang="en-US" sz="1400" dirty="0">
                          <a:solidFill>
                            <a:srgbClr val="FFFFFF"/>
                          </a:solidFill>
                        </a:rPr>
                        <a:t>Provider</a:t>
                      </a:r>
                      <a:r>
                        <a:rPr lang="en-US" sz="1400" baseline="0" dirty="0">
                          <a:solidFill>
                            <a:srgbClr val="FFFFFF"/>
                          </a:solidFill>
                        </a:rPr>
                        <a:t> A – Recommended and Scheduled by BVA</a:t>
                      </a:r>
                      <a:endParaRPr lang="en-US" sz="1400" dirty="0">
                        <a:solidFill>
                          <a:srgbClr val="FFFFFF"/>
                        </a:solidFill>
                      </a:endParaRPr>
                    </a:p>
                  </a:txBody>
                  <a:tcPr>
                    <a:solidFill>
                      <a:srgbClr val="0070C0"/>
                    </a:solidFill>
                  </a:tcPr>
                </a:tc>
                <a:tc hMerge="1">
                  <a:txBody>
                    <a:bodyPr/>
                    <a:lstStyle/>
                    <a:p>
                      <a:endParaRPr lang="en-US" sz="1600" dirty="0"/>
                    </a:p>
                  </a:txBody>
                  <a:tcPr/>
                </a:tc>
                <a:tc gridSpan="2">
                  <a:txBody>
                    <a:bodyPr/>
                    <a:lstStyle/>
                    <a:p>
                      <a:pPr algn="ctr"/>
                      <a:r>
                        <a:rPr lang="en-US" sz="1400" baseline="0" dirty="0">
                          <a:solidFill>
                            <a:srgbClr val="FFFFFF"/>
                          </a:solidFill>
                        </a:rPr>
                        <a:t>Provider B – Not Recommended by BVA</a:t>
                      </a:r>
                      <a:endParaRPr lang="en-US" sz="1400" dirty="0">
                        <a:solidFill>
                          <a:srgbClr val="FFFFFF"/>
                        </a:solidFill>
                      </a:endParaRPr>
                    </a:p>
                  </a:txBody>
                  <a:tcPr>
                    <a:solidFill>
                      <a:srgbClr val="44BFD0"/>
                    </a:solidFill>
                  </a:tcPr>
                </a:tc>
                <a:tc hMerge="1">
                  <a:txBody>
                    <a:bodyPr/>
                    <a:lstStyle/>
                    <a:p>
                      <a:endParaRPr lang="en-US" sz="1600" dirty="0"/>
                    </a:p>
                  </a:txBody>
                  <a:tcPr/>
                </a:tc>
                <a:extLst>
                  <a:ext uri="{0D108BD9-81ED-4DB2-BD59-A6C34878D82A}">
                    <a16:rowId xmlns:a16="http://schemas.microsoft.com/office/drawing/2014/main" val="10000"/>
                  </a:ext>
                </a:extLst>
              </a:tr>
              <a:tr h="293978">
                <a:tc>
                  <a:txBody>
                    <a:bodyPr/>
                    <a:lstStyle/>
                    <a:p>
                      <a:endParaRPr lang="en-US" sz="1400" dirty="0"/>
                    </a:p>
                  </a:txBody>
                  <a:tcPr>
                    <a:solidFill>
                      <a:srgbClr val="FFFFFF"/>
                    </a:solidFill>
                  </a:tcPr>
                </a:tc>
                <a:tc>
                  <a:txBody>
                    <a:bodyPr/>
                    <a:lstStyle/>
                    <a:p>
                      <a:pPr algn="ctr"/>
                      <a:r>
                        <a:rPr lang="en-US" sz="1200" b="1" dirty="0">
                          <a:solidFill>
                            <a:srgbClr val="FFFFFF"/>
                          </a:solidFill>
                        </a:rPr>
                        <a:t>Cost</a:t>
                      </a:r>
                    </a:p>
                  </a:txBody>
                  <a:tcPr anchor="ctr">
                    <a:solidFill>
                      <a:schemeClr val="bg1">
                        <a:lumMod val="75000"/>
                      </a:schemeClr>
                    </a:solidFill>
                  </a:tcPr>
                </a:tc>
                <a:tc>
                  <a:txBody>
                    <a:bodyPr/>
                    <a:lstStyle/>
                    <a:p>
                      <a:pPr algn="ctr"/>
                      <a:r>
                        <a:rPr lang="en-US" sz="1200" b="1" baseline="0" dirty="0">
                          <a:solidFill>
                            <a:srgbClr val="FFFFFF"/>
                          </a:solidFill>
                        </a:rPr>
                        <a:t>Member Reward</a:t>
                      </a:r>
                      <a:endParaRPr lang="en-US" sz="1200" b="1" dirty="0">
                        <a:solidFill>
                          <a:srgbClr val="FFFFFF"/>
                        </a:solidFill>
                      </a:endParaRPr>
                    </a:p>
                  </a:txBody>
                  <a:tcPr anchor="ctr">
                    <a:solidFill>
                      <a:schemeClr val="bg1">
                        <a:lumMod val="75000"/>
                      </a:schemeClr>
                    </a:solidFill>
                  </a:tcPr>
                </a:tc>
                <a:tc>
                  <a:txBody>
                    <a:bodyPr/>
                    <a:lstStyle/>
                    <a:p>
                      <a:pPr algn="ctr"/>
                      <a:r>
                        <a:rPr lang="en-US" sz="1200" b="1" dirty="0">
                          <a:solidFill>
                            <a:srgbClr val="FFFFFF"/>
                          </a:solidFill>
                        </a:rPr>
                        <a:t>Cost</a:t>
                      </a:r>
                    </a:p>
                  </a:txBody>
                  <a:tcPr anchor="ctr">
                    <a:solidFill>
                      <a:schemeClr val="bg1">
                        <a:lumMod val="75000"/>
                      </a:schemeClr>
                    </a:solidFill>
                  </a:tcPr>
                </a:tc>
                <a:tc>
                  <a:txBody>
                    <a:bodyPr/>
                    <a:lstStyle/>
                    <a:p>
                      <a:pPr algn="ctr"/>
                      <a:r>
                        <a:rPr lang="en-US" sz="1200" b="1" dirty="0">
                          <a:solidFill>
                            <a:srgbClr val="FFFFFF"/>
                          </a:solidFill>
                        </a:rPr>
                        <a:t>Member Reward</a:t>
                      </a:r>
                    </a:p>
                  </a:txBody>
                  <a:tcPr anchor="ctr">
                    <a:solidFill>
                      <a:schemeClr val="bg1">
                        <a:lumMod val="75000"/>
                      </a:schemeClr>
                    </a:solidFill>
                  </a:tcPr>
                </a:tc>
                <a:extLst>
                  <a:ext uri="{0D108BD9-81ED-4DB2-BD59-A6C34878D82A}">
                    <a16:rowId xmlns:a16="http://schemas.microsoft.com/office/drawing/2014/main" val="10001"/>
                  </a:ext>
                </a:extLst>
              </a:tr>
              <a:tr h="293978">
                <a:tc>
                  <a:txBody>
                    <a:bodyPr/>
                    <a:lstStyle/>
                    <a:p>
                      <a:r>
                        <a:rPr lang="en-US" sz="1400" dirty="0"/>
                        <a:t>Knee</a:t>
                      </a:r>
                      <a:r>
                        <a:rPr lang="en-US" sz="1400" baseline="0" dirty="0"/>
                        <a:t> MRI</a:t>
                      </a:r>
                      <a:endParaRPr lang="en-US" sz="1400" dirty="0"/>
                    </a:p>
                  </a:txBody>
                  <a:tcPr/>
                </a:tc>
                <a:tc>
                  <a:txBody>
                    <a:bodyPr/>
                    <a:lstStyle/>
                    <a:p>
                      <a:pPr algn="ctr"/>
                      <a:r>
                        <a:rPr lang="en-US" sz="1400" dirty="0"/>
                        <a:t>$374</a:t>
                      </a:r>
                    </a:p>
                  </a:txBody>
                  <a:tcPr>
                    <a:solidFill>
                      <a:srgbClr val="E1EBFF"/>
                    </a:solidFill>
                  </a:tcPr>
                </a:tc>
                <a:tc>
                  <a:txBody>
                    <a:bodyPr/>
                    <a:lstStyle/>
                    <a:p>
                      <a:pPr algn="ctr"/>
                      <a:r>
                        <a:rPr lang="en-US" sz="1400" dirty="0"/>
                        <a:t>$125</a:t>
                      </a:r>
                    </a:p>
                  </a:txBody>
                  <a:tcPr>
                    <a:solidFill>
                      <a:srgbClr val="E1EBFF"/>
                    </a:solidFill>
                  </a:tcPr>
                </a:tc>
                <a:tc>
                  <a:txBody>
                    <a:bodyPr/>
                    <a:lstStyle/>
                    <a:p>
                      <a:pPr algn="ctr"/>
                      <a:r>
                        <a:rPr lang="en-US" sz="1400" dirty="0"/>
                        <a:t>$2,779</a:t>
                      </a:r>
                    </a:p>
                  </a:txBody>
                  <a:tcPr>
                    <a:solidFill>
                      <a:srgbClr val="DAF5F6"/>
                    </a:solidFill>
                  </a:tcPr>
                </a:tc>
                <a:tc>
                  <a:txBody>
                    <a:bodyPr/>
                    <a:lstStyle/>
                    <a:p>
                      <a:pPr algn="ctr"/>
                      <a:r>
                        <a:rPr lang="en-US" sz="1400" dirty="0"/>
                        <a:t>$0</a:t>
                      </a:r>
                    </a:p>
                  </a:txBody>
                  <a:tcPr>
                    <a:solidFill>
                      <a:srgbClr val="DAF5F6"/>
                    </a:solidFill>
                  </a:tcPr>
                </a:tc>
                <a:extLst>
                  <a:ext uri="{0D108BD9-81ED-4DB2-BD59-A6C34878D82A}">
                    <a16:rowId xmlns:a16="http://schemas.microsoft.com/office/drawing/2014/main" val="10002"/>
                  </a:ext>
                </a:extLst>
              </a:tr>
              <a:tr h="293978">
                <a:tc>
                  <a:txBody>
                    <a:bodyPr/>
                    <a:lstStyle/>
                    <a:p>
                      <a:r>
                        <a:rPr lang="en-US" sz="1400" dirty="0"/>
                        <a:t>Hip Replacement Surgery</a:t>
                      </a:r>
                    </a:p>
                  </a:txBody>
                  <a:tcPr/>
                </a:tc>
                <a:tc>
                  <a:txBody>
                    <a:bodyPr/>
                    <a:lstStyle/>
                    <a:p>
                      <a:pPr algn="ctr"/>
                      <a:r>
                        <a:rPr lang="en-US" sz="1400" dirty="0"/>
                        <a:t>$32,293</a:t>
                      </a:r>
                    </a:p>
                  </a:txBody>
                  <a:tcPr>
                    <a:solidFill>
                      <a:srgbClr val="E1EBFF"/>
                    </a:solidFill>
                  </a:tcPr>
                </a:tc>
                <a:tc>
                  <a:txBody>
                    <a:bodyPr/>
                    <a:lstStyle/>
                    <a:p>
                      <a:pPr algn="ctr"/>
                      <a:r>
                        <a:rPr lang="en-US" sz="1400" dirty="0"/>
                        <a:t>$500</a:t>
                      </a:r>
                    </a:p>
                  </a:txBody>
                  <a:tcPr>
                    <a:solidFill>
                      <a:srgbClr val="E1EBFF"/>
                    </a:solidFill>
                  </a:tcPr>
                </a:tc>
                <a:tc>
                  <a:txBody>
                    <a:bodyPr/>
                    <a:lstStyle/>
                    <a:p>
                      <a:pPr algn="ctr"/>
                      <a:r>
                        <a:rPr lang="en-US" sz="1400" dirty="0"/>
                        <a:t>$52,307</a:t>
                      </a:r>
                    </a:p>
                  </a:txBody>
                  <a:tcPr>
                    <a:solidFill>
                      <a:srgbClr val="DAF5F6"/>
                    </a:solidFill>
                  </a:tcPr>
                </a:tc>
                <a:tc>
                  <a:txBody>
                    <a:bodyPr/>
                    <a:lstStyle/>
                    <a:p>
                      <a:pPr algn="ctr"/>
                      <a:r>
                        <a:rPr lang="en-US" sz="1400" dirty="0"/>
                        <a:t>$0</a:t>
                      </a:r>
                    </a:p>
                  </a:txBody>
                  <a:tcPr>
                    <a:solidFill>
                      <a:srgbClr val="DAF5F6"/>
                    </a:solidFill>
                  </a:tcPr>
                </a:tc>
                <a:extLst>
                  <a:ext uri="{0D108BD9-81ED-4DB2-BD59-A6C34878D82A}">
                    <a16:rowId xmlns:a16="http://schemas.microsoft.com/office/drawing/2014/main" val="10003"/>
                  </a:ext>
                </a:extLst>
              </a:tr>
              <a:tr h="323773">
                <a:tc>
                  <a:txBody>
                    <a:bodyPr/>
                    <a:lstStyle/>
                    <a:p>
                      <a:r>
                        <a:rPr lang="en-US" sz="1400" dirty="0"/>
                        <a:t>Maternity Delivery Services</a:t>
                      </a:r>
                    </a:p>
                  </a:txBody>
                  <a:tcPr/>
                </a:tc>
                <a:tc>
                  <a:txBody>
                    <a:bodyPr/>
                    <a:lstStyle/>
                    <a:p>
                      <a:pPr algn="ctr"/>
                      <a:r>
                        <a:rPr lang="en-US" sz="1400" dirty="0"/>
                        <a:t>$10,696</a:t>
                      </a:r>
                    </a:p>
                  </a:txBody>
                  <a:tcPr>
                    <a:solidFill>
                      <a:srgbClr val="E1EBFF"/>
                    </a:solidFill>
                  </a:tcPr>
                </a:tc>
                <a:tc>
                  <a:txBody>
                    <a:bodyPr/>
                    <a:lstStyle/>
                    <a:p>
                      <a:pPr algn="ctr"/>
                      <a:r>
                        <a:rPr lang="en-US" sz="1400" dirty="0"/>
                        <a:t>$250</a:t>
                      </a:r>
                    </a:p>
                  </a:txBody>
                  <a:tcPr>
                    <a:solidFill>
                      <a:srgbClr val="E1EBFF"/>
                    </a:solidFill>
                  </a:tcPr>
                </a:tc>
                <a:tc>
                  <a:txBody>
                    <a:bodyPr/>
                    <a:lstStyle/>
                    <a:p>
                      <a:pPr algn="ctr"/>
                      <a:r>
                        <a:rPr lang="en-US" sz="1400" dirty="0"/>
                        <a:t>$13,677</a:t>
                      </a:r>
                    </a:p>
                  </a:txBody>
                  <a:tcPr>
                    <a:solidFill>
                      <a:srgbClr val="DAF5F6"/>
                    </a:solidFill>
                  </a:tcPr>
                </a:tc>
                <a:tc>
                  <a:txBody>
                    <a:bodyPr/>
                    <a:lstStyle/>
                    <a:p>
                      <a:pPr algn="ctr"/>
                      <a:r>
                        <a:rPr lang="en-US" sz="1400" dirty="0"/>
                        <a:t>$50</a:t>
                      </a:r>
                    </a:p>
                  </a:txBody>
                  <a:tcPr>
                    <a:solidFill>
                      <a:srgbClr val="DAF5F6"/>
                    </a:solidFill>
                  </a:tcPr>
                </a:tc>
                <a:extLst>
                  <a:ext uri="{0D108BD9-81ED-4DB2-BD59-A6C34878D82A}">
                    <a16:rowId xmlns:a16="http://schemas.microsoft.com/office/drawing/2014/main" val="10004"/>
                  </a:ext>
                </a:extLst>
              </a:tr>
            </a:tbl>
          </a:graphicData>
        </a:graphic>
      </p:graphicFrame>
      <p:sp>
        <p:nvSpPr>
          <p:cNvPr id="9" name="TextBox 8"/>
          <p:cNvSpPr txBox="1"/>
          <p:nvPr/>
        </p:nvSpPr>
        <p:spPr>
          <a:xfrm>
            <a:off x="5530361" y="2220979"/>
            <a:ext cx="2646485" cy="646331"/>
          </a:xfrm>
          <a:prstGeom prst="rect">
            <a:avLst/>
          </a:prstGeom>
          <a:noFill/>
          <a:ln>
            <a:solidFill>
              <a:schemeClr val="tx1"/>
            </a:solidFill>
          </a:ln>
        </p:spPr>
        <p:txBody>
          <a:bodyPr wrap="square" rtlCol="0">
            <a:spAutoFit/>
          </a:bodyPr>
          <a:lstStyle/>
          <a:p>
            <a:pPr algn="ctr"/>
            <a:r>
              <a:rPr lang="en-US" u="sng" dirty="0"/>
              <a:t>BVA Customer Service</a:t>
            </a:r>
          </a:p>
          <a:p>
            <a:pPr algn="ctr"/>
            <a:r>
              <a:rPr lang="en-US" dirty="0"/>
              <a:t>1-888-514-5662</a:t>
            </a:r>
          </a:p>
        </p:txBody>
      </p:sp>
    </p:spTree>
    <p:extLst>
      <p:ext uri="{BB962C8B-B14F-4D97-AF65-F5344CB8AC3E}">
        <p14:creationId xmlns:p14="http://schemas.microsoft.com/office/powerpoint/2010/main" val="2510257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5006"/>
            <a:ext cx="8229600" cy="5529633"/>
          </a:xfrm>
        </p:spPr>
        <p:txBody>
          <a:bodyPr>
            <a:normAutofit fontScale="70000" lnSpcReduction="20000"/>
          </a:bodyPr>
          <a:lstStyle/>
          <a:p>
            <a:pPr marL="0" indent="0">
              <a:buNone/>
            </a:pPr>
            <a:r>
              <a:rPr lang="en-US" b="1" dirty="0">
                <a:solidFill>
                  <a:srgbClr val="05899D"/>
                </a:solidFill>
                <a:latin typeface="Arial" panose="020B0604020202020204" pitchFamily="34" charset="0"/>
                <a:cs typeface="Arial" panose="020B0604020202020204" pitchFamily="34" charset="0"/>
              </a:rPr>
              <a:t>New this year – Carrier Change for 2023!</a:t>
            </a:r>
          </a:p>
          <a:p>
            <a:pPr marL="0" indent="0">
              <a:buNone/>
            </a:pPr>
            <a:r>
              <a:rPr lang="en-US" dirty="0" err="1">
                <a:cs typeface="Arial" panose="020B0604020202020204" pitchFamily="34" charset="0"/>
              </a:rPr>
              <a:t>DallasNews</a:t>
            </a:r>
            <a:r>
              <a:rPr lang="en-US" dirty="0">
                <a:cs typeface="Arial" panose="020B0604020202020204" pitchFamily="34" charset="0"/>
              </a:rPr>
              <a:t> will continue to offer both a High plan and a Low plan, and while you will see lower contributions, there will be no changes to current benefit designs.</a:t>
            </a:r>
          </a:p>
          <a:p>
            <a:r>
              <a:rPr lang="en-US" dirty="0">
                <a:cs typeface="Arial" panose="020B0604020202020204" pitchFamily="34" charset="0"/>
              </a:rPr>
              <a:t>With MetLife Dental Insurance, you can choose from thousands of general dentists and specialists nationwide. You can find providers using their online </a:t>
            </a:r>
            <a:r>
              <a:rPr lang="en-US" b="1" dirty="0">
                <a:cs typeface="Arial" panose="020B0604020202020204" pitchFamily="34" charset="0"/>
              </a:rPr>
              <a:t>Find a Dentist </a:t>
            </a:r>
            <a:r>
              <a:rPr lang="en-US" dirty="0">
                <a:cs typeface="Arial" panose="020B0604020202020204" pitchFamily="34" charset="0"/>
              </a:rPr>
              <a:t>directory at https://www.metlife.com/</a:t>
            </a:r>
          </a:p>
          <a:p>
            <a:r>
              <a:rPr lang="en-US" dirty="0">
                <a:cs typeface="Arial" panose="020B0604020202020204" pitchFamily="34" charset="0"/>
              </a:rPr>
              <a:t>Covered Services – Both Dental High and Low plans</a:t>
            </a:r>
          </a:p>
          <a:p>
            <a:pPr lvl="1"/>
            <a:r>
              <a:rPr lang="en-US" dirty="0">
                <a:cs typeface="Arial" panose="020B0604020202020204" pitchFamily="34" charset="0"/>
              </a:rPr>
              <a:t>Preventive/Diagnostic</a:t>
            </a:r>
          </a:p>
          <a:p>
            <a:pPr lvl="2"/>
            <a:r>
              <a:rPr lang="en-US" spc="-15" dirty="0">
                <a:solidFill>
                  <a:srgbClr val="231F20"/>
                </a:solidFill>
                <a:cs typeface="Arial" panose="020B0604020202020204" pitchFamily="34" charset="0"/>
              </a:rPr>
              <a:t>Exams, X-Rays, Cleanings, Fluoride Treatment</a:t>
            </a:r>
          </a:p>
          <a:p>
            <a:pPr lvl="2"/>
            <a:r>
              <a:rPr lang="en-US" spc="-15" dirty="0">
                <a:solidFill>
                  <a:srgbClr val="231F20"/>
                </a:solidFill>
                <a:cs typeface="Arial" panose="020B0604020202020204" pitchFamily="34" charset="0"/>
              </a:rPr>
              <a:t>Sealants</a:t>
            </a:r>
            <a:r>
              <a:rPr lang="en-US" dirty="0">
                <a:solidFill>
                  <a:srgbClr val="231F20"/>
                </a:solidFill>
                <a:cs typeface="Arial" panose="020B0604020202020204" pitchFamily="34" charset="0"/>
              </a:rPr>
              <a:t>,</a:t>
            </a:r>
            <a:r>
              <a:rPr lang="en-US" spc="-50" dirty="0">
                <a:solidFill>
                  <a:srgbClr val="231F20"/>
                </a:solidFill>
                <a:cs typeface="Arial" panose="020B0604020202020204" pitchFamily="34" charset="0"/>
              </a:rPr>
              <a:t> </a:t>
            </a:r>
            <a:r>
              <a:rPr lang="en-US" spc="-15" dirty="0">
                <a:solidFill>
                  <a:srgbClr val="231F20"/>
                </a:solidFill>
                <a:cs typeface="Arial" panose="020B0604020202020204" pitchFamily="34" charset="0"/>
              </a:rPr>
              <a:t>Spa</a:t>
            </a:r>
            <a:r>
              <a:rPr lang="en-US" spc="-25" dirty="0">
                <a:solidFill>
                  <a:srgbClr val="231F20"/>
                </a:solidFill>
                <a:cs typeface="Arial" panose="020B0604020202020204" pitchFamily="34" charset="0"/>
              </a:rPr>
              <a:t>c</a:t>
            </a:r>
            <a:r>
              <a:rPr lang="en-US" dirty="0">
                <a:solidFill>
                  <a:srgbClr val="231F20"/>
                </a:solidFill>
                <a:cs typeface="Arial" panose="020B0604020202020204" pitchFamily="34" charset="0"/>
              </a:rPr>
              <a:t>e </a:t>
            </a:r>
            <a:r>
              <a:rPr lang="en-US" spc="-15" dirty="0">
                <a:solidFill>
                  <a:srgbClr val="231F20"/>
                </a:solidFill>
                <a:cs typeface="Arial" panose="020B0604020202020204" pitchFamily="34" charset="0"/>
              </a:rPr>
              <a:t>Maintainers</a:t>
            </a:r>
            <a:endParaRPr lang="en-US" dirty="0">
              <a:cs typeface="Arial" panose="020B0604020202020204" pitchFamily="34" charset="0"/>
            </a:endParaRPr>
          </a:p>
          <a:p>
            <a:pPr lvl="1"/>
            <a:r>
              <a:rPr lang="en-US" dirty="0">
                <a:cs typeface="Arial" panose="020B0604020202020204" pitchFamily="34" charset="0"/>
              </a:rPr>
              <a:t>Basic/Minor Restorative</a:t>
            </a:r>
          </a:p>
          <a:p>
            <a:pPr lvl="2"/>
            <a:r>
              <a:rPr lang="en-US" spc="-15" dirty="0">
                <a:solidFill>
                  <a:srgbClr val="231F20"/>
                </a:solidFill>
                <a:cs typeface="Arial" panose="020B0604020202020204" pitchFamily="34" charset="0"/>
              </a:rPr>
              <a:t>Fillings, Root Canals</a:t>
            </a:r>
          </a:p>
          <a:p>
            <a:pPr lvl="2"/>
            <a:r>
              <a:rPr lang="en-US" spc="-15" dirty="0">
                <a:solidFill>
                  <a:srgbClr val="231F20"/>
                </a:solidFill>
                <a:cs typeface="Arial" panose="020B0604020202020204" pitchFamily="34" charset="0"/>
              </a:rPr>
              <a:t>Ful</a:t>
            </a:r>
            <a:r>
              <a:rPr lang="en-US" dirty="0">
                <a:solidFill>
                  <a:srgbClr val="231F20"/>
                </a:solidFill>
                <a:cs typeface="Arial" panose="020B0604020202020204" pitchFamily="34" charset="0"/>
              </a:rPr>
              <a:t>l</a:t>
            </a:r>
            <a:r>
              <a:rPr lang="en-US" spc="-50" dirty="0">
                <a:solidFill>
                  <a:srgbClr val="231F20"/>
                </a:solidFill>
                <a:cs typeface="Arial" panose="020B0604020202020204" pitchFamily="34" charset="0"/>
              </a:rPr>
              <a:t> </a:t>
            </a:r>
            <a:r>
              <a:rPr lang="en-US" spc="-15" dirty="0">
                <a:solidFill>
                  <a:srgbClr val="231F20"/>
                </a:solidFill>
                <a:cs typeface="Arial" panose="020B0604020202020204" pitchFamily="34" charset="0"/>
              </a:rPr>
              <a:t>Mout</a:t>
            </a:r>
            <a:r>
              <a:rPr lang="en-US" dirty="0">
                <a:solidFill>
                  <a:srgbClr val="231F20"/>
                </a:solidFill>
                <a:cs typeface="Arial" panose="020B0604020202020204" pitchFamily="34" charset="0"/>
              </a:rPr>
              <a:t>h</a:t>
            </a:r>
            <a:r>
              <a:rPr lang="en-US" spc="-50" dirty="0">
                <a:solidFill>
                  <a:srgbClr val="231F20"/>
                </a:solidFill>
                <a:cs typeface="Arial" panose="020B0604020202020204" pitchFamily="34" charset="0"/>
              </a:rPr>
              <a:t> X</a:t>
            </a:r>
            <a:r>
              <a:rPr lang="en-US" spc="-15" dirty="0">
                <a:solidFill>
                  <a:srgbClr val="231F20"/>
                </a:solidFill>
                <a:cs typeface="Arial" panose="020B0604020202020204" pitchFamily="34" charset="0"/>
              </a:rPr>
              <a:t>-</a:t>
            </a:r>
            <a:r>
              <a:rPr lang="en-US" spc="-30" dirty="0">
                <a:solidFill>
                  <a:srgbClr val="231F20"/>
                </a:solidFill>
                <a:cs typeface="Arial" panose="020B0604020202020204" pitchFamily="34" charset="0"/>
              </a:rPr>
              <a:t>ray</a:t>
            </a:r>
            <a:r>
              <a:rPr lang="en-US" spc="-15" dirty="0">
                <a:solidFill>
                  <a:srgbClr val="231F20"/>
                </a:solidFill>
                <a:cs typeface="Arial" panose="020B0604020202020204" pitchFamily="34" charset="0"/>
              </a:rPr>
              <a:t>s</a:t>
            </a:r>
            <a:r>
              <a:rPr lang="en-US" dirty="0">
                <a:solidFill>
                  <a:srgbClr val="231F20"/>
                </a:solidFill>
                <a:cs typeface="Arial" panose="020B0604020202020204" pitchFamily="34" charset="0"/>
              </a:rPr>
              <a:t>,</a:t>
            </a:r>
            <a:r>
              <a:rPr lang="en-US" spc="-50" dirty="0">
                <a:solidFill>
                  <a:srgbClr val="231F20"/>
                </a:solidFill>
                <a:cs typeface="Arial" panose="020B0604020202020204" pitchFamily="34" charset="0"/>
              </a:rPr>
              <a:t> </a:t>
            </a:r>
            <a:r>
              <a:rPr lang="en-US" spc="-15" dirty="0">
                <a:solidFill>
                  <a:srgbClr val="231F20"/>
                </a:solidFill>
                <a:cs typeface="Arial" panose="020B0604020202020204" pitchFamily="34" charset="0"/>
              </a:rPr>
              <a:t>Simpl</a:t>
            </a:r>
            <a:r>
              <a:rPr lang="en-US" dirty="0">
                <a:solidFill>
                  <a:srgbClr val="231F20"/>
                </a:solidFill>
                <a:cs typeface="Arial" panose="020B0604020202020204" pitchFamily="34" charset="0"/>
              </a:rPr>
              <a:t>e</a:t>
            </a:r>
            <a:r>
              <a:rPr lang="en-US" spc="-50" dirty="0">
                <a:solidFill>
                  <a:srgbClr val="231F20"/>
                </a:solidFill>
                <a:cs typeface="Arial" panose="020B0604020202020204" pitchFamily="34" charset="0"/>
              </a:rPr>
              <a:t> </a:t>
            </a:r>
            <a:r>
              <a:rPr lang="en-US" spc="-15" dirty="0">
                <a:solidFill>
                  <a:srgbClr val="231F20"/>
                </a:solidFill>
                <a:cs typeface="Arial" panose="020B0604020202020204" pitchFamily="34" charset="0"/>
              </a:rPr>
              <a:t>Ext</a:t>
            </a:r>
            <a:r>
              <a:rPr lang="en-US" spc="-30" dirty="0">
                <a:solidFill>
                  <a:srgbClr val="231F20"/>
                </a:solidFill>
                <a:cs typeface="Arial" panose="020B0604020202020204" pitchFamily="34" charset="0"/>
              </a:rPr>
              <a:t>r</a:t>
            </a:r>
            <a:r>
              <a:rPr lang="en-US" spc="-15" dirty="0">
                <a:solidFill>
                  <a:srgbClr val="231F20"/>
                </a:solidFill>
                <a:cs typeface="Arial" panose="020B0604020202020204" pitchFamily="34" charset="0"/>
              </a:rPr>
              <a:t>actions</a:t>
            </a:r>
          </a:p>
          <a:p>
            <a:r>
              <a:rPr lang="en-US" dirty="0">
                <a:cs typeface="Arial" panose="020B0604020202020204" pitchFamily="34" charset="0"/>
              </a:rPr>
              <a:t>Covered Services – Dental High plan only</a:t>
            </a:r>
          </a:p>
          <a:p>
            <a:pPr lvl="1"/>
            <a:r>
              <a:rPr lang="en-US" dirty="0">
                <a:cs typeface="Arial" panose="020B0604020202020204" pitchFamily="34" charset="0"/>
              </a:rPr>
              <a:t>Major Restorative</a:t>
            </a:r>
          </a:p>
          <a:p>
            <a:pPr lvl="2"/>
            <a:r>
              <a:rPr lang="en-US" dirty="0">
                <a:cs typeface="Arial" panose="020B0604020202020204" pitchFamily="34" charset="0"/>
              </a:rPr>
              <a:t>Crowns, Bridges, Dentures, Implants</a:t>
            </a:r>
          </a:p>
          <a:p>
            <a:pPr lvl="2"/>
            <a:r>
              <a:rPr lang="en-US" spc="-20" dirty="0">
                <a:solidFill>
                  <a:srgbClr val="231F20"/>
                </a:solidFill>
                <a:cs typeface="Arial" panose="020B0604020202020204" pitchFamily="34" charset="0"/>
              </a:rPr>
              <a:t>C</a:t>
            </a:r>
            <a:r>
              <a:rPr lang="en-US" spc="-15" dirty="0">
                <a:solidFill>
                  <a:srgbClr val="231F20"/>
                </a:solidFill>
                <a:cs typeface="Arial" panose="020B0604020202020204" pitchFamily="34" charset="0"/>
              </a:rPr>
              <a:t>ompl</a:t>
            </a:r>
            <a:r>
              <a:rPr lang="en-US" spc="-35" dirty="0">
                <a:solidFill>
                  <a:srgbClr val="231F20"/>
                </a:solidFill>
                <a:cs typeface="Arial" panose="020B0604020202020204" pitchFamily="34" charset="0"/>
              </a:rPr>
              <a:t>e</a:t>
            </a:r>
            <a:r>
              <a:rPr lang="en-US" dirty="0">
                <a:solidFill>
                  <a:srgbClr val="231F20"/>
                </a:solidFill>
                <a:cs typeface="Arial" panose="020B0604020202020204" pitchFamily="34" charset="0"/>
              </a:rPr>
              <a:t>x</a:t>
            </a:r>
            <a:r>
              <a:rPr lang="en-US" spc="-50" dirty="0">
                <a:solidFill>
                  <a:srgbClr val="231F20"/>
                </a:solidFill>
                <a:cs typeface="Arial" panose="020B0604020202020204" pitchFamily="34" charset="0"/>
              </a:rPr>
              <a:t> </a:t>
            </a:r>
            <a:r>
              <a:rPr lang="en-US" spc="-15" dirty="0">
                <a:solidFill>
                  <a:srgbClr val="231F20"/>
                </a:solidFill>
                <a:cs typeface="Arial" panose="020B0604020202020204" pitchFamily="34" charset="0"/>
              </a:rPr>
              <a:t>Ext</a:t>
            </a:r>
            <a:r>
              <a:rPr lang="en-US" spc="-30" dirty="0">
                <a:solidFill>
                  <a:srgbClr val="231F20"/>
                </a:solidFill>
                <a:cs typeface="Arial" panose="020B0604020202020204" pitchFamily="34" charset="0"/>
              </a:rPr>
              <a:t>r</a:t>
            </a:r>
            <a:r>
              <a:rPr lang="en-US" spc="-15" dirty="0">
                <a:solidFill>
                  <a:srgbClr val="231F20"/>
                </a:solidFill>
                <a:cs typeface="Arial" panose="020B0604020202020204" pitchFamily="34" charset="0"/>
              </a:rPr>
              <a:t>actions, Dentu</a:t>
            </a:r>
            <a:r>
              <a:rPr lang="en-US" spc="-30" dirty="0">
                <a:solidFill>
                  <a:srgbClr val="231F20"/>
                </a:solidFill>
                <a:cs typeface="Arial" panose="020B0604020202020204" pitchFamily="34" charset="0"/>
              </a:rPr>
              <a:t>r</a:t>
            </a:r>
            <a:r>
              <a:rPr lang="en-US" dirty="0">
                <a:solidFill>
                  <a:srgbClr val="231F20"/>
                </a:solidFill>
                <a:cs typeface="Arial" panose="020B0604020202020204" pitchFamily="34" charset="0"/>
              </a:rPr>
              <a:t>e</a:t>
            </a:r>
            <a:r>
              <a:rPr lang="en-US" spc="-50" dirty="0">
                <a:solidFill>
                  <a:srgbClr val="231F20"/>
                </a:solidFill>
                <a:cs typeface="Arial" panose="020B0604020202020204" pitchFamily="34" charset="0"/>
              </a:rPr>
              <a:t> </a:t>
            </a:r>
            <a:r>
              <a:rPr lang="en-US" spc="-30" dirty="0">
                <a:solidFill>
                  <a:srgbClr val="231F20"/>
                </a:solidFill>
                <a:cs typeface="Arial" panose="020B0604020202020204" pitchFamily="34" charset="0"/>
              </a:rPr>
              <a:t>A</a:t>
            </a:r>
            <a:r>
              <a:rPr lang="en-US" spc="-15" dirty="0">
                <a:solidFill>
                  <a:srgbClr val="231F20"/>
                </a:solidFill>
                <a:cs typeface="Arial" panose="020B0604020202020204" pitchFamily="34" charset="0"/>
              </a:rPr>
              <a:t>dju</a:t>
            </a:r>
            <a:r>
              <a:rPr lang="en-US" spc="-20" dirty="0">
                <a:solidFill>
                  <a:srgbClr val="231F20"/>
                </a:solidFill>
                <a:cs typeface="Arial" panose="020B0604020202020204" pitchFamily="34" charset="0"/>
              </a:rPr>
              <a:t>s</a:t>
            </a:r>
            <a:r>
              <a:rPr lang="en-US" spc="-15" dirty="0">
                <a:solidFill>
                  <a:srgbClr val="231F20"/>
                </a:solidFill>
                <a:cs typeface="Arial" panose="020B0604020202020204" pitchFamily="34" charset="0"/>
              </a:rPr>
              <a:t>tment</a:t>
            </a:r>
            <a:r>
              <a:rPr lang="en-US" dirty="0">
                <a:solidFill>
                  <a:srgbClr val="231F20"/>
                </a:solidFill>
                <a:cs typeface="Arial" panose="020B0604020202020204" pitchFamily="34" charset="0"/>
              </a:rPr>
              <a:t>s</a:t>
            </a:r>
            <a:r>
              <a:rPr lang="en-US" spc="-50" dirty="0">
                <a:solidFill>
                  <a:srgbClr val="231F20"/>
                </a:solidFill>
                <a:cs typeface="Arial" panose="020B0604020202020204" pitchFamily="34" charset="0"/>
              </a:rPr>
              <a:t> </a:t>
            </a:r>
            <a:r>
              <a:rPr lang="en-US" spc="-15" dirty="0">
                <a:solidFill>
                  <a:srgbClr val="231F20"/>
                </a:solidFill>
                <a:cs typeface="Arial" panose="020B0604020202020204" pitchFamily="34" charset="0"/>
              </a:rPr>
              <a:t>an</a:t>
            </a:r>
            <a:r>
              <a:rPr lang="en-US" dirty="0">
                <a:solidFill>
                  <a:srgbClr val="231F20"/>
                </a:solidFill>
                <a:cs typeface="Arial" panose="020B0604020202020204" pitchFamily="34" charset="0"/>
              </a:rPr>
              <a:t>d</a:t>
            </a:r>
            <a:r>
              <a:rPr lang="en-US" spc="-50" dirty="0">
                <a:solidFill>
                  <a:srgbClr val="231F20"/>
                </a:solidFill>
                <a:cs typeface="Arial" panose="020B0604020202020204" pitchFamily="34" charset="0"/>
              </a:rPr>
              <a:t> </a:t>
            </a:r>
            <a:r>
              <a:rPr lang="en-US" spc="-20" dirty="0">
                <a:solidFill>
                  <a:srgbClr val="231F20"/>
                </a:solidFill>
                <a:cs typeface="Arial" panose="020B0604020202020204" pitchFamily="34" charset="0"/>
              </a:rPr>
              <a:t>R</a:t>
            </a:r>
            <a:r>
              <a:rPr lang="en-US" spc="-15" dirty="0">
                <a:solidFill>
                  <a:srgbClr val="231F20"/>
                </a:solidFill>
                <a:cs typeface="Arial" panose="020B0604020202020204" pitchFamily="34" charset="0"/>
              </a:rPr>
              <a:t>epairs, </a:t>
            </a:r>
            <a:r>
              <a:rPr lang="en-US" spc="-20" dirty="0">
                <a:solidFill>
                  <a:srgbClr val="231F20"/>
                </a:solidFill>
                <a:cs typeface="Arial" panose="020B0604020202020204" pitchFamily="34" charset="0"/>
              </a:rPr>
              <a:t>R</a:t>
            </a:r>
            <a:r>
              <a:rPr lang="en-US" spc="-15" dirty="0">
                <a:solidFill>
                  <a:srgbClr val="231F20"/>
                </a:solidFill>
                <a:cs typeface="Arial" panose="020B0604020202020204" pitchFamily="34" charset="0"/>
              </a:rPr>
              <a:t>oo</a:t>
            </a:r>
            <a:r>
              <a:rPr lang="en-US" dirty="0">
                <a:solidFill>
                  <a:srgbClr val="231F20"/>
                </a:solidFill>
                <a:cs typeface="Arial" panose="020B0604020202020204" pitchFamily="34" charset="0"/>
              </a:rPr>
              <a:t>t</a:t>
            </a:r>
            <a:r>
              <a:rPr lang="en-US" spc="-50" dirty="0">
                <a:solidFill>
                  <a:srgbClr val="231F20"/>
                </a:solidFill>
                <a:cs typeface="Arial" panose="020B0604020202020204" pitchFamily="34" charset="0"/>
              </a:rPr>
              <a:t> </a:t>
            </a:r>
            <a:r>
              <a:rPr lang="en-US" spc="-15" dirty="0">
                <a:solidFill>
                  <a:srgbClr val="231F20"/>
                </a:solidFill>
                <a:cs typeface="Arial" panose="020B0604020202020204" pitchFamily="34" charset="0"/>
              </a:rPr>
              <a:t>Cana</a:t>
            </a:r>
            <a:r>
              <a:rPr lang="en-US" dirty="0">
                <a:solidFill>
                  <a:srgbClr val="231F20"/>
                </a:solidFill>
                <a:cs typeface="Arial" panose="020B0604020202020204" pitchFamily="34" charset="0"/>
              </a:rPr>
              <a:t>l</a:t>
            </a:r>
            <a:r>
              <a:rPr lang="en-US" spc="-50" dirty="0">
                <a:solidFill>
                  <a:srgbClr val="231F20"/>
                </a:solidFill>
                <a:cs typeface="Arial" panose="020B0604020202020204" pitchFamily="34" charset="0"/>
              </a:rPr>
              <a:t> </a:t>
            </a:r>
            <a:r>
              <a:rPr lang="en-US" spc="-25" dirty="0">
                <a:solidFill>
                  <a:srgbClr val="231F20"/>
                </a:solidFill>
                <a:cs typeface="Arial" panose="020B0604020202020204" pitchFamily="34" charset="0"/>
              </a:rPr>
              <a:t>T</a:t>
            </a:r>
            <a:r>
              <a:rPr lang="en-US" spc="-15" dirty="0">
                <a:solidFill>
                  <a:srgbClr val="231F20"/>
                </a:solidFill>
                <a:cs typeface="Arial" panose="020B0604020202020204" pitchFamily="34" charset="0"/>
              </a:rPr>
              <a:t>he</a:t>
            </a:r>
            <a:r>
              <a:rPr lang="en-US" spc="-30" dirty="0">
                <a:solidFill>
                  <a:srgbClr val="231F20"/>
                </a:solidFill>
                <a:cs typeface="Arial" panose="020B0604020202020204" pitchFamily="34" charset="0"/>
              </a:rPr>
              <a:t>r</a:t>
            </a:r>
            <a:r>
              <a:rPr lang="en-US" spc="-15" dirty="0">
                <a:solidFill>
                  <a:srgbClr val="231F20"/>
                </a:solidFill>
                <a:cs typeface="Arial" panose="020B0604020202020204" pitchFamily="34" charset="0"/>
              </a:rPr>
              <a:t>a</a:t>
            </a:r>
            <a:r>
              <a:rPr lang="en-US" spc="-30" dirty="0">
                <a:solidFill>
                  <a:srgbClr val="231F20"/>
                </a:solidFill>
                <a:cs typeface="Arial" panose="020B0604020202020204" pitchFamily="34" charset="0"/>
              </a:rPr>
              <a:t>p</a:t>
            </a:r>
            <a:r>
              <a:rPr lang="en-US" spc="-75" dirty="0">
                <a:solidFill>
                  <a:srgbClr val="231F20"/>
                </a:solidFill>
                <a:cs typeface="Arial" panose="020B0604020202020204" pitchFamily="34" charset="0"/>
              </a:rPr>
              <a:t>y</a:t>
            </a:r>
            <a:r>
              <a:rPr lang="en-US" dirty="0">
                <a:solidFill>
                  <a:srgbClr val="231F20"/>
                </a:solidFill>
                <a:cs typeface="Arial" panose="020B0604020202020204" pitchFamily="34" charset="0"/>
              </a:rPr>
              <a:t>,</a:t>
            </a:r>
            <a:r>
              <a:rPr lang="en-US" spc="-50" dirty="0">
                <a:solidFill>
                  <a:srgbClr val="231F20"/>
                </a:solidFill>
                <a:cs typeface="Arial" panose="020B0604020202020204" pitchFamily="34" charset="0"/>
              </a:rPr>
              <a:t> </a:t>
            </a:r>
            <a:r>
              <a:rPr lang="en-US" spc="-15" dirty="0">
                <a:solidFill>
                  <a:srgbClr val="231F20"/>
                </a:solidFill>
                <a:cs typeface="Arial" panose="020B0604020202020204" pitchFamily="34" charset="0"/>
              </a:rPr>
              <a:t>Periodontics</a:t>
            </a:r>
            <a:endParaRPr lang="en-US" dirty="0">
              <a:cs typeface="Arial" panose="020B0604020202020204" pitchFamily="34" charset="0"/>
            </a:endParaRPr>
          </a:p>
          <a:p>
            <a:pPr lvl="1"/>
            <a:r>
              <a:rPr lang="en-US" dirty="0">
                <a:cs typeface="Arial" panose="020B0604020202020204" pitchFamily="34" charset="0"/>
              </a:rPr>
              <a:t>Orthodontics</a:t>
            </a:r>
          </a:p>
          <a:p>
            <a:pPr lvl="2"/>
            <a:r>
              <a:rPr lang="en-US" spc="-15" dirty="0">
                <a:solidFill>
                  <a:srgbClr val="231F20"/>
                </a:solidFill>
                <a:cs typeface="Arial" panose="020B0604020202020204" pitchFamily="34" charset="0"/>
              </a:rPr>
              <a:t>Braces for both Child</a:t>
            </a:r>
            <a:r>
              <a:rPr lang="en-US" spc="-30" dirty="0">
                <a:solidFill>
                  <a:srgbClr val="231F20"/>
                </a:solidFill>
                <a:cs typeface="Arial" panose="020B0604020202020204" pitchFamily="34" charset="0"/>
              </a:rPr>
              <a:t>r</a:t>
            </a:r>
            <a:r>
              <a:rPr lang="en-US" spc="-15" dirty="0">
                <a:solidFill>
                  <a:srgbClr val="231F20"/>
                </a:solidFill>
                <a:cs typeface="Arial" panose="020B0604020202020204" pitchFamily="34" charset="0"/>
              </a:rPr>
              <a:t>en</a:t>
            </a:r>
            <a:r>
              <a:rPr lang="en-US" spc="-50" dirty="0">
                <a:solidFill>
                  <a:srgbClr val="231F20"/>
                </a:solidFill>
                <a:cs typeface="Arial" panose="020B0604020202020204" pitchFamily="34" charset="0"/>
              </a:rPr>
              <a:t> and Adults </a:t>
            </a:r>
            <a:r>
              <a:rPr lang="en-US" spc="-15" dirty="0">
                <a:solidFill>
                  <a:srgbClr val="231F20"/>
                </a:solidFill>
                <a:cs typeface="Arial" panose="020B0604020202020204" pitchFamily="34" charset="0"/>
              </a:rPr>
              <a:t>– Adult </a:t>
            </a:r>
            <a:r>
              <a:rPr lang="en-US" spc="-15" dirty="0" smtClean="0">
                <a:solidFill>
                  <a:srgbClr val="231F20"/>
                </a:solidFill>
                <a:cs typeface="Arial" panose="020B0604020202020204" pitchFamily="34" charset="0"/>
              </a:rPr>
              <a:t>Orthodontia.</a:t>
            </a:r>
            <a:endParaRPr lang="en-US" dirty="0">
              <a:cs typeface="Arial" panose="020B0604020202020204" pitchFamily="34" charset="0"/>
            </a:endParaRPr>
          </a:p>
        </p:txBody>
      </p:sp>
      <p:sp>
        <p:nvSpPr>
          <p:cNvPr id="4" name="Title 1"/>
          <p:cNvSpPr>
            <a:spLocks noGrp="1"/>
          </p:cNvSpPr>
          <p:nvPr>
            <p:ph type="title"/>
          </p:nvPr>
        </p:nvSpPr>
        <p:spPr>
          <a:xfrm>
            <a:off x="543807" y="346272"/>
            <a:ext cx="7886700" cy="1008561"/>
          </a:xfrm>
        </p:spPr>
        <p:txBody>
          <a:bodyPr>
            <a:normAutofit/>
          </a:bodyPr>
          <a:lstStyle/>
          <a:p>
            <a:r>
              <a:rPr lang="en-US" sz="4000" dirty="0">
                <a:solidFill>
                  <a:srgbClr val="06899D"/>
                </a:solidFill>
              </a:rPr>
              <a:t>2023 Dental Benefits</a:t>
            </a:r>
          </a:p>
        </p:txBody>
      </p:sp>
    </p:spTree>
    <p:extLst>
      <p:ext uri="{BB962C8B-B14F-4D97-AF65-F5344CB8AC3E}">
        <p14:creationId xmlns:p14="http://schemas.microsoft.com/office/powerpoint/2010/main" val="687718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941" y="346272"/>
            <a:ext cx="8229600" cy="1325563"/>
          </a:xfrm>
        </p:spPr>
        <p:txBody>
          <a:bodyPr/>
          <a:lstStyle/>
          <a:p>
            <a:r>
              <a:rPr lang="en-US" dirty="0">
                <a:solidFill>
                  <a:srgbClr val="06899D"/>
                </a:solidFill>
              </a:rPr>
              <a:t>2023 Dental Benefits</a:t>
            </a:r>
          </a:p>
        </p:txBody>
      </p:sp>
      <p:sp>
        <p:nvSpPr>
          <p:cNvPr id="8" name="Slide Number Placeholder 7"/>
          <p:cNvSpPr>
            <a:spLocks noGrp="1"/>
          </p:cNvSpPr>
          <p:nvPr>
            <p:ph type="sldNum" sz="quarter" idx="12"/>
          </p:nvPr>
        </p:nvSpPr>
        <p:spPr>
          <a:xfrm>
            <a:off x="457200" y="6356352"/>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61841-862A-E248-8A2E-7CC9D5DF13AE}" type="slidenum">
              <a:rPr lang="en-US" smtClean="0"/>
              <a:pPr/>
              <a:t>19</a:t>
            </a:fld>
            <a:endParaRPr lang="en-US" dirty="0"/>
          </a:p>
        </p:txBody>
      </p:sp>
      <p:graphicFrame>
        <p:nvGraphicFramePr>
          <p:cNvPr id="9" name="object 6"/>
          <p:cNvGraphicFramePr>
            <a:graphicFrameLocks noGrp="1"/>
          </p:cNvGraphicFramePr>
          <p:nvPr>
            <p:extLst>
              <p:ext uri="{D42A27DB-BD31-4B8C-83A1-F6EECF244321}">
                <p14:modId xmlns:p14="http://schemas.microsoft.com/office/powerpoint/2010/main" val="2889303196"/>
              </p:ext>
            </p:extLst>
          </p:nvPr>
        </p:nvGraphicFramePr>
        <p:xfrm>
          <a:off x="237391" y="1408573"/>
          <a:ext cx="6252823" cy="4846418"/>
        </p:xfrm>
        <a:graphic>
          <a:graphicData uri="http://schemas.openxmlformats.org/drawingml/2006/table">
            <a:tbl>
              <a:tblPr firstRow="1" bandRow="1">
                <a:tableStyleId>{2D5ABB26-0587-4C30-8999-92F81FD0307C}</a:tableStyleId>
              </a:tblPr>
              <a:tblGrid>
                <a:gridCol w="1751574">
                  <a:extLst>
                    <a:ext uri="{9D8B030D-6E8A-4147-A177-3AD203B41FA5}">
                      <a16:colId xmlns:a16="http://schemas.microsoft.com/office/drawing/2014/main" val="20000"/>
                    </a:ext>
                  </a:extLst>
                </a:gridCol>
                <a:gridCol w="1125312">
                  <a:extLst>
                    <a:ext uri="{9D8B030D-6E8A-4147-A177-3AD203B41FA5}">
                      <a16:colId xmlns:a16="http://schemas.microsoft.com/office/drawing/2014/main" val="20001"/>
                    </a:ext>
                  </a:extLst>
                </a:gridCol>
                <a:gridCol w="1125312">
                  <a:extLst>
                    <a:ext uri="{9D8B030D-6E8A-4147-A177-3AD203B41FA5}">
                      <a16:colId xmlns:a16="http://schemas.microsoft.com/office/drawing/2014/main" val="20002"/>
                    </a:ext>
                  </a:extLst>
                </a:gridCol>
                <a:gridCol w="1149587">
                  <a:extLst>
                    <a:ext uri="{9D8B030D-6E8A-4147-A177-3AD203B41FA5}">
                      <a16:colId xmlns:a16="http://schemas.microsoft.com/office/drawing/2014/main" val="20003"/>
                    </a:ext>
                  </a:extLst>
                </a:gridCol>
                <a:gridCol w="1101038">
                  <a:extLst>
                    <a:ext uri="{9D8B030D-6E8A-4147-A177-3AD203B41FA5}">
                      <a16:colId xmlns:a16="http://schemas.microsoft.com/office/drawing/2014/main" val="20004"/>
                    </a:ext>
                  </a:extLst>
                </a:gridCol>
              </a:tblGrid>
              <a:tr h="242693">
                <a:tc rowSpan="2">
                  <a:txBody>
                    <a:bodyPr/>
                    <a:lstStyle/>
                    <a:p>
                      <a:endParaRPr sz="1000" dirty="0">
                        <a:latin typeface="Adobe Garamond Pro"/>
                        <a:cs typeface="Adobe Garamond Pro"/>
                      </a:endParaRP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tcPr>
                </a:tc>
                <a:tc gridSpan="2">
                  <a:txBody>
                    <a:bodyPr/>
                    <a:lstStyle/>
                    <a:p>
                      <a:pPr marL="410209" algn="l">
                        <a:lnSpc>
                          <a:spcPct val="100000"/>
                        </a:lnSpc>
                      </a:pPr>
                      <a:r>
                        <a:rPr lang="en-US" sz="1000" b="1" spc="-25" dirty="0">
                          <a:solidFill>
                            <a:srgbClr val="FFFFFF"/>
                          </a:solidFill>
                          <a:latin typeface="Gotham Black"/>
                          <a:cs typeface="Gotham Black"/>
                        </a:rPr>
                        <a:t>           Met Life </a:t>
                      </a:r>
                      <a:r>
                        <a:rPr lang="en-US" sz="1000" b="1" spc="-10" baseline="0" dirty="0">
                          <a:solidFill>
                            <a:srgbClr val="FFFFFF"/>
                          </a:solidFill>
                          <a:latin typeface="Gotham Black"/>
                          <a:cs typeface="Gotham Black"/>
                        </a:rPr>
                        <a:t>High Plan</a:t>
                      </a:r>
                      <a:endParaRPr sz="1000" dirty="0">
                        <a:latin typeface="Gotham Black"/>
                        <a:cs typeface="Gotham Black"/>
                      </a:endParaRP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0070C0"/>
                    </a:solidFill>
                  </a:tcPr>
                </a:tc>
                <a:tc hMerge="1">
                  <a:txBody>
                    <a:bodyPr/>
                    <a:lstStyle/>
                    <a:p>
                      <a:endParaRPr/>
                    </a:p>
                  </a:txBody>
                  <a:tcPr marL="0" marR="0" marT="0" marB="0"/>
                </a:tc>
                <a:tc gridSpan="2">
                  <a:txBody>
                    <a:bodyPr/>
                    <a:lstStyle/>
                    <a:p>
                      <a:pPr marL="397510">
                        <a:lnSpc>
                          <a:spcPct val="100000"/>
                        </a:lnSpc>
                      </a:pPr>
                      <a:r>
                        <a:rPr lang="en-US" sz="1000" b="1" spc="-25" dirty="0">
                          <a:solidFill>
                            <a:srgbClr val="FFFFFF"/>
                          </a:solidFill>
                          <a:latin typeface="Gotham Black"/>
                          <a:cs typeface="Gotham Black"/>
                        </a:rPr>
                        <a:t>              MetLife Low Plan</a:t>
                      </a:r>
                      <a:endParaRPr sz="1000" dirty="0">
                        <a:latin typeface="Gotham Black"/>
                        <a:cs typeface="Gotham Black"/>
                      </a:endParaRP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4BFD0"/>
                    </a:solidFill>
                  </a:tcPr>
                </a:tc>
                <a:tc hMerge="1">
                  <a:txBody>
                    <a:bodyPr/>
                    <a:lstStyle/>
                    <a:p>
                      <a:endParaRPr/>
                    </a:p>
                  </a:txBody>
                  <a:tcPr marL="0" marR="0" marT="0" marB="0"/>
                </a:tc>
                <a:extLst>
                  <a:ext uri="{0D108BD9-81ED-4DB2-BD59-A6C34878D82A}">
                    <a16:rowId xmlns:a16="http://schemas.microsoft.com/office/drawing/2014/main" val="10000"/>
                  </a:ext>
                </a:extLst>
              </a:tr>
              <a:tr h="214645">
                <a:tc vMerge="1">
                  <a:txBody>
                    <a:bodyPr/>
                    <a:lstStyle/>
                    <a:p>
                      <a:endParaRPr/>
                    </a:p>
                  </a:txBody>
                  <a:tcPr marL="0" marR="0" marT="0" marB="0">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182245" algn="ctr">
                        <a:lnSpc>
                          <a:spcPct val="100000"/>
                        </a:lnSpc>
                      </a:pPr>
                      <a:r>
                        <a:rPr sz="800" b="1" spc="-25" dirty="0">
                          <a:solidFill>
                            <a:srgbClr val="FFFFFF"/>
                          </a:solidFill>
                          <a:latin typeface="HelveticaNeueLTStd-BdCn"/>
                          <a:cs typeface="HelveticaNeueLTStd-BdCn"/>
                        </a:rPr>
                        <a:t>IN-NETWORK</a:t>
                      </a:r>
                      <a:endParaRPr sz="800" dirty="0">
                        <a:latin typeface="HelveticaNeueLTStd-BdCn"/>
                        <a:cs typeface="HelveticaNeueLTStd-BdCn"/>
                      </a:endParaRP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tx1">
                        <a:alpha val="60000"/>
                      </a:schemeClr>
                    </a:solidFill>
                  </a:tcPr>
                </a:tc>
                <a:tc>
                  <a:txBody>
                    <a:bodyPr/>
                    <a:lstStyle/>
                    <a:p>
                      <a:pPr marL="82550" algn="ctr">
                        <a:lnSpc>
                          <a:spcPct val="100000"/>
                        </a:lnSpc>
                      </a:pPr>
                      <a:r>
                        <a:rPr sz="800" b="1" spc="-25" dirty="0">
                          <a:solidFill>
                            <a:srgbClr val="FFFFFF"/>
                          </a:solidFill>
                          <a:latin typeface="HelveticaNeueLTStd-BdCn"/>
                          <a:cs typeface="HelveticaNeueLTStd-BdCn"/>
                        </a:rPr>
                        <a:t>OU</a:t>
                      </a:r>
                      <a:r>
                        <a:rPr sz="800" b="1" spc="-70" dirty="0">
                          <a:solidFill>
                            <a:srgbClr val="FFFFFF"/>
                          </a:solidFill>
                          <a:latin typeface="HelveticaNeueLTStd-BdCn"/>
                          <a:cs typeface="HelveticaNeueLTStd-BdCn"/>
                        </a:rPr>
                        <a:t>T</a:t>
                      </a:r>
                      <a:r>
                        <a:rPr sz="800" b="1" spc="-25" dirty="0">
                          <a:solidFill>
                            <a:srgbClr val="FFFFFF"/>
                          </a:solidFill>
                          <a:latin typeface="HelveticaNeueLTStd-BdCn"/>
                          <a:cs typeface="HelveticaNeueLTStd-BdCn"/>
                        </a:rPr>
                        <a:t>-OF-NETWORK</a:t>
                      </a:r>
                      <a:endParaRPr sz="800" dirty="0">
                        <a:latin typeface="HelveticaNeueLTStd-BdCn"/>
                        <a:cs typeface="HelveticaNeueLTStd-BdCn"/>
                      </a:endParaRP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tx1">
                        <a:alpha val="60000"/>
                      </a:schemeClr>
                    </a:solidFill>
                  </a:tcPr>
                </a:tc>
                <a:tc>
                  <a:txBody>
                    <a:bodyPr/>
                    <a:lstStyle/>
                    <a:p>
                      <a:pPr marL="191770" algn="ctr">
                        <a:lnSpc>
                          <a:spcPct val="100000"/>
                        </a:lnSpc>
                      </a:pPr>
                      <a:r>
                        <a:rPr sz="800" b="1" spc="-25" dirty="0">
                          <a:solidFill>
                            <a:srgbClr val="FFFFFF"/>
                          </a:solidFill>
                          <a:latin typeface="HelveticaNeueLTStd-BdCn"/>
                          <a:cs typeface="HelveticaNeueLTStd-BdCn"/>
                        </a:rPr>
                        <a:t>IN-NETWORK</a:t>
                      </a:r>
                      <a:endParaRPr sz="800" dirty="0">
                        <a:latin typeface="HelveticaNeueLTStd-BdCn"/>
                        <a:cs typeface="HelveticaNeueLTStd-BdCn"/>
                      </a:endParaRP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tx1">
                        <a:alpha val="60000"/>
                      </a:schemeClr>
                    </a:solidFill>
                  </a:tcPr>
                </a:tc>
                <a:tc>
                  <a:txBody>
                    <a:bodyPr/>
                    <a:lstStyle/>
                    <a:p>
                      <a:pPr marL="73025" algn="ctr">
                        <a:lnSpc>
                          <a:spcPct val="100000"/>
                        </a:lnSpc>
                      </a:pPr>
                      <a:r>
                        <a:rPr sz="800" b="1" spc="-25" dirty="0">
                          <a:solidFill>
                            <a:srgbClr val="FFFFFF"/>
                          </a:solidFill>
                          <a:latin typeface="HelveticaNeueLTStd-BdCn"/>
                          <a:cs typeface="HelveticaNeueLTStd-BdCn"/>
                        </a:rPr>
                        <a:t>OU</a:t>
                      </a:r>
                      <a:r>
                        <a:rPr sz="800" b="1" spc="-70" dirty="0">
                          <a:solidFill>
                            <a:srgbClr val="FFFFFF"/>
                          </a:solidFill>
                          <a:latin typeface="HelveticaNeueLTStd-BdCn"/>
                          <a:cs typeface="HelveticaNeueLTStd-BdCn"/>
                        </a:rPr>
                        <a:t>T</a:t>
                      </a:r>
                      <a:r>
                        <a:rPr sz="800" b="1" spc="-25" dirty="0">
                          <a:solidFill>
                            <a:srgbClr val="FFFFFF"/>
                          </a:solidFill>
                          <a:latin typeface="HelveticaNeueLTStd-BdCn"/>
                          <a:cs typeface="HelveticaNeueLTStd-BdCn"/>
                        </a:rPr>
                        <a:t>-OF-NETWORK</a:t>
                      </a:r>
                      <a:endParaRPr sz="800" dirty="0">
                        <a:latin typeface="HelveticaNeueLTStd-BdCn"/>
                        <a:cs typeface="HelveticaNeueLTStd-BdCn"/>
                      </a:endParaRP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tx1">
                        <a:alpha val="60000"/>
                      </a:schemeClr>
                    </a:solidFill>
                  </a:tcPr>
                </a:tc>
                <a:extLst>
                  <a:ext uri="{0D108BD9-81ED-4DB2-BD59-A6C34878D82A}">
                    <a16:rowId xmlns:a16="http://schemas.microsoft.com/office/drawing/2014/main" val="10001"/>
                  </a:ext>
                </a:extLst>
              </a:tr>
              <a:tr h="242693">
                <a:tc gridSpan="5">
                  <a:txBody>
                    <a:bodyPr/>
                    <a:lstStyle/>
                    <a:p>
                      <a:pPr marL="81915">
                        <a:lnSpc>
                          <a:spcPct val="100000"/>
                        </a:lnSpc>
                      </a:pPr>
                      <a:r>
                        <a:rPr sz="1000" b="1" spc="-20" dirty="0">
                          <a:solidFill>
                            <a:srgbClr val="FFFFFF"/>
                          </a:solidFill>
                          <a:latin typeface="Gotham"/>
                          <a:cs typeface="Gotham"/>
                        </a:rPr>
                        <a:t>ANN</a:t>
                      </a:r>
                      <a:r>
                        <a:rPr sz="1000" b="1" spc="-45" dirty="0">
                          <a:solidFill>
                            <a:srgbClr val="FFFFFF"/>
                          </a:solidFill>
                          <a:latin typeface="Gotham"/>
                          <a:cs typeface="Gotham"/>
                        </a:rPr>
                        <a:t>U</a:t>
                      </a:r>
                      <a:r>
                        <a:rPr sz="1000" b="1" spc="-20" dirty="0">
                          <a:solidFill>
                            <a:srgbClr val="FFFFFF"/>
                          </a:solidFill>
                          <a:latin typeface="Gotham"/>
                          <a:cs typeface="Gotham"/>
                        </a:rPr>
                        <a:t>A</a:t>
                      </a:r>
                      <a:r>
                        <a:rPr sz="1000" b="1" dirty="0">
                          <a:solidFill>
                            <a:srgbClr val="FFFFFF"/>
                          </a:solidFill>
                          <a:latin typeface="Gotham"/>
                          <a:cs typeface="Gotham"/>
                        </a:rPr>
                        <a:t>L</a:t>
                      </a:r>
                      <a:r>
                        <a:rPr sz="1000" b="1" spc="-40" dirty="0">
                          <a:solidFill>
                            <a:srgbClr val="FFFFFF"/>
                          </a:solidFill>
                          <a:latin typeface="Gotham"/>
                          <a:cs typeface="Gotham"/>
                        </a:rPr>
                        <a:t> </a:t>
                      </a:r>
                      <a:r>
                        <a:rPr sz="1000" b="1" spc="-20" dirty="0">
                          <a:solidFill>
                            <a:srgbClr val="FFFFFF"/>
                          </a:solidFill>
                          <a:latin typeface="Gotham"/>
                          <a:cs typeface="Gotham"/>
                        </a:rPr>
                        <a:t>DEDUCTIBLE</a:t>
                      </a:r>
                      <a:endParaRPr sz="1000" dirty="0">
                        <a:latin typeface="Gotham"/>
                        <a:cs typeface="Gotham"/>
                      </a:endParaRP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tx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222546">
                <a:tc>
                  <a:txBody>
                    <a:bodyPr/>
                    <a:lstStyle/>
                    <a:p>
                      <a:pPr marR="75565" algn="ctr">
                        <a:lnSpc>
                          <a:spcPct val="100000"/>
                        </a:lnSpc>
                      </a:pPr>
                      <a:r>
                        <a:rPr lang="en-US" sz="1000" b="1" spc="-15" dirty="0">
                          <a:solidFill>
                            <a:schemeClr val="tx1">
                              <a:lumMod val="50000"/>
                            </a:schemeClr>
                          </a:solidFill>
                          <a:latin typeface="Arial" panose="020B0604020202020204" pitchFamily="34" charset="0"/>
                          <a:cs typeface="Arial" panose="020B0604020202020204" pitchFamily="34" charset="0"/>
                        </a:rPr>
                        <a:t>Individual</a:t>
                      </a:r>
                      <a:endParaRPr lang="en-US" sz="1000" dirty="0">
                        <a:solidFill>
                          <a:schemeClr val="tx1">
                            <a:lumMod val="50000"/>
                          </a:schemeClr>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lnT w="19050">
                      <a:solidFill>
                        <a:srgbClr val="FFFFFF"/>
                      </a:solidFill>
                      <a:prstDash val="solid"/>
                    </a:lnT>
                    <a:noFill/>
                  </a:tcPr>
                </a:tc>
                <a:tc>
                  <a:txBody>
                    <a:bodyPr/>
                    <a:lstStyle/>
                    <a:p>
                      <a:pPr algn="ctr"/>
                      <a:r>
                        <a:rPr lang="en-US" sz="1100" dirty="0"/>
                        <a:t>$25</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a:r>
                        <a:rPr lang="en-US" sz="1100" dirty="0"/>
                        <a:t>$25</a:t>
                      </a:r>
                    </a:p>
                  </a:txBody>
                  <a:tcPr marL="0" marR="0" marT="0" marB="0" anchor="ctr">
                    <a:lnL w="19050">
                      <a:solidFill>
                        <a:srgbClr val="FFFFFF"/>
                      </a:solidFill>
                      <a:prstDash val="solid"/>
                    </a:lnL>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a:r>
                        <a:rPr lang="en-US" sz="1100" dirty="0"/>
                        <a:t>$25</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4BFD0">
                        <a:alpha val="20000"/>
                      </a:srgbClr>
                    </a:solidFill>
                  </a:tcPr>
                </a:tc>
                <a:tc>
                  <a:txBody>
                    <a:bodyPr/>
                    <a:lstStyle/>
                    <a:p>
                      <a:pPr algn="ctr"/>
                      <a:r>
                        <a:rPr lang="en-US" sz="1100" dirty="0"/>
                        <a:t>$25</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4BFD0">
                        <a:alpha val="20000"/>
                      </a:srgbClr>
                    </a:solidFill>
                  </a:tcPr>
                </a:tc>
                <a:extLst>
                  <a:ext uri="{0D108BD9-81ED-4DB2-BD59-A6C34878D82A}">
                    <a16:rowId xmlns:a16="http://schemas.microsoft.com/office/drawing/2014/main" val="10003"/>
                  </a:ext>
                </a:extLst>
              </a:tr>
              <a:tr h="222548">
                <a:tc>
                  <a:txBody>
                    <a:bodyPr/>
                    <a:lstStyle/>
                    <a:p>
                      <a:pPr marR="75565" algn="ctr">
                        <a:lnSpc>
                          <a:spcPct val="100000"/>
                        </a:lnSpc>
                      </a:pPr>
                      <a:r>
                        <a:rPr lang="en-US" sz="1000" b="1" spc="-15" dirty="0">
                          <a:solidFill>
                            <a:schemeClr val="tx1">
                              <a:lumMod val="50000"/>
                            </a:schemeClr>
                          </a:solidFill>
                          <a:latin typeface="Arial" panose="020B0604020202020204" pitchFamily="34" charset="0"/>
                          <a:cs typeface="Arial" panose="020B0604020202020204" pitchFamily="34" charset="0"/>
                        </a:rPr>
                        <a:t>Family</a:t>
                      </a:r>
                      <a:endParaRPr lang="en-US" sz="1000" dirty="0">
                        <a:solidFill>
                          <a:schemeClr val="tx1">
                            <a:lumMod val="50000"/>
                          </a:schemeClr>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lnB w="19050">
                      <a:solidFill>
                        <a:srgbClr val="FFFFFF"/>
                      </a:solidFill>
                      <a:prstDash val="solid"/>
                    </a:lnB>
                    <a:noFill/>
                  </a:tcPr>
                </a:tc>
                <a:tc>
                  <a:txBody>
                    <a:bodyPr/>
                    <a:lstStyle/>
                    <a:p>
                      <a:pPr algn="ctr"/>
                      <a:r>
                        <a:rPr lang="en-US" sz="1100" dirty="0"/>
                        <a:t>$75</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a:r>
                        <a:rPr lang="en-US" sz="1100" dirty="0"/>
                        <a:t>$75</a:t>
                      </a:r>
                    </a:p>
                  </a:txBody>
                  <a:tcPr marL="0" marR="0" marT="0" marB="0" anchor="ctr">
                    <a:lnL w="19050">
                      <a:solidFill>
                        <a:srgbClr val="FFFFFF"/>
                      </a:solidFill>
                      <a:prstDash val="solid"/>
                    </a:lnL>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a:r>
                        <a:rPr lang="en-US" sz="1100" dirty="0"/>
                        <a:t>$75</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4BFD0">
                        <a:alpha val="20000"/>
                      </a:srgbClr>
                    </a:solidFill>
                  </a:tcPr>
                </a:tc>
                <a:tc>
                  <a:txBody>
                    <a:bodyPr/>
                    <a:lstStyle/>
                    <a:p>
                      <a:pPr algn="ctr"/>
                      <a:r>
                        <a:rPr lang="en-US" sz="1100" dirty="0"/>
                        <a:t>$75</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4BFD0">
                        <a:alpha val="20000"/>
                      </a:srgbClr>
                    </a:solidFill>
                  </a:tcPr>
                </a:tc>
                <a:extLst>
                  <a:ext uri="{0D108BD9-81ED-4DB2-BD59-A6C34878D82A}">
                    <a16:rowId xmlns:a16="http://schemas.microsoft.com/office/drawing/2014/main" val="10004"/>
                  </a:ext>
                </a:extLst>
              </a:tr>
              <a:tr h="242693">
                <a:tc gridSpan="5">
                  <a:txBody>
                    <a:bodyPr/>
                    <a:lstStyle/>
                    <a:p>
                      <a:pPr marL="81915" algn="l">
                        <a:lnSpc>
                          <a:spcPct val="100000"/>
                        </a:lnSpc>
                      </a:pPr>
                      <a:r>
                        <a:rPr lang="en-US" sz="1000" b="1" spc="-20" dirty="0">
                          <a:solidFill>
                            <a:srgbClr val="FFFFFF"/>
                          </a:solidFill>
                          <a:latin typeface="Gotham"/>
                          <a:cs typeface="Gotham"/>
                        </a:rPr>
                        <a:t>ANN</a:t>
                      </a:r>
                      <a:r>
                        <a:rPr lang="en-US" sz="1000" b="1" spc="-45" dirty="0">
                          <a:solidFill>
                            <a:srgbClr val="FFFFFF"/>
                          </a:solidFill>
                          <a:latin typeface="Gotham"/>
                          <a:cs typeface="Gotham"/>
                        </a:rPr>
                        <a:t>U</a:t>
                      </a:r>
                      <a:r>
                        <a:rPr lang="en-US" sz="1000" b="1" spc="-20" dirty="0">
                          <a:solidFill>
                            <a:srgbClr val="FFFFFF"/>
                          </a:solidFill>
                          <a:latin typeface="Gotham"/>
                          <a:cs typeface="Gotham"/>
                        </a:rPr>
                        <a:t>A</a:t>
                      </a:r>
                      <a:r>
                        <a:rPr lang="en-US" sz="1000" b="1" dirty="0">
                          <a:solidFill>
                            <a:srgbClr val="FFFFFF"/>
                          </a:solidFill>
                          <a:latin typeface="Gotham"/>
                          <a:cs typeface="Gotham"/>
                        </a:rPr>
                        <a:t>L</a:t>
                      </a:r>
                      <a:r>
                        <a:rPr lang="en-US" sz="1000" b="1" spc="-40" dirty="0">
                          <a:solidFill>
                            <a:srgbClr val="FFFFFF"/>
                          </a:solidFill>
                          <a:latin typeface="Gotham"/>
                          <a:cs typeface="Gotham"/>
                        </a:rPr>
                        <a:t> </a:t>
                      </a:r>
                      <a:r>
                        <a:rPr lang="en-US" sz="1000" b="1" spc="-20" dirty="0">
                          <a:solidFill>
                            <a:srgbClr val="FFFFFF"/>
                          </a:solidFill>
                          <a:latin typeface="Gotham"/>
                          <a:cs typeface="Gotham"/>
                        </a:rPr>
                        <a:t>M</a:t>
                      </a:r>
                      <a:r>
                        <a:rPr lang="en-US" sz="1000" b="1" spc="-40" dirty="0">
                          <a:solidFill>
                            <a:srgbClr val="FFFFFF"/>
                          </a:solidFill>
                          <a:latin typeface="Gotham"/>
                          <a:cs typeface="Gotham"/>
                        </a:rPr>
                        <a:t>A</a:t>
                      </a:r>
                      <a:r>
                        <a:rPr lang="en-US" sz="1000" b="1" spc="-20" dirty="0">
                          <a:solidFill>
                            <a:srgbClr val="FFFFFF"/>
                          </a:solidFill>
                          <a:latin typeface="Gotham"/>
                          <a:cs typeface="Gotham"/>
                        </a:rPr>
                        <a:t>XIMUM</a:t>
                      </a:r>
                      <a:endParaRPr sz="1000" dirty="0">
                        <a:latin typeface="Gotham"/>
                        <a:cs typeface="Gotham"/>
                      </a:endParaRP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tx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658929">
                <a:tc>
                  <a:txBody>
                    <a:bodyPr/>
                    <a:lstStyle/>
                    <a:p>
                      <a:pPr marR="75565" algn="ctr">
                        <a:lnSpc>
                          <a:spcPct val="100000"/>
                        </a:lnSpc>
                      </a:pPr>
                      <a:r>
                        <a:rPr lang="en-US" sz="1000" b="1" spc="-15" dirty="0">
                          <a:solidFill>
                            <a:schemeClr val="tx1">
                              <a:lumMod val="50000"/>
                            </a:schemeClr>
                          </a:solidFill>
                          <a:latin typeface="Arial" panose="020B0604020202020204" pitchFamily="34" charset="0"/>
                          <a:cs typeface="Arial" panose="020B0604020202020204" pitchFamily="34" charset="0"/>
                        </a:rPr>
                        <a:t>Per</a:t>
                      </a:r>
                      <a:r>
                        <a:rPr lang="en-US" sz="1000" b="1" spc="-15" baseline="0" dirty="0">
                          <a:solidFill>
                            <a:schemeClr val="tx1">
                              <a:lumMod val="50000"/>
                            </a:schemeClr>
                          </a:solidFill>
                          <a:latin typeface="Arial" panose="020B0604020202020204" pitchFamily="34" charset="0"/>
                          <a:cs typeface="Arial" panose="020B0604020202020204" pitchFamily="34" charset="0"/>
                        </a:rPr>
                        <a:t> Person</a:t>
                      </a:r>
                      <a:endParaRPr lang="en-US" sz="1000" dirty="0">
                        <a:solidFill>
                          <a:schemeClr val="tx1">
                            <a:lumMod val="50000"/>
                          </a:schemeClr>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noFill/>
                  </a:tcPr>
                </a:tc>
                <a:tc>
                  <a:txBody>
                    <a:bodyPr/>
                    <a:lstStyle/>
                    <a:p>
                      <a:pPr algn="ctr"/>
                      <a:r>
                        <a:rPr lang="en-US" sz="1100" dirty="0"/>
                        <a:t>$2,000 </a:t>
                      </a:r>
                      <a:r>
                        <a:rPr lang="en-US" sz="1050" dirty="0"/>
                        <a:t>(Preventive does not count towards deductible)</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a:r>
                        <a:rPr lang="en-US" sz="1100" dirty="0"/>
                        <a:t>$2,000 </a:t>
                      </a:r>
                      <a:r>
                        <a:rPr lang="en-US" sz="1050" dirty="0"/>
                        <a:t>(Preventive</a:t>
                      </a:r>
                      <a:r>
                        <a:rPr lang="en-US" sz="1050" baseline="0" dirty="0"/>
                        <a:t> does not count towards deductible)</a:t>
                      </a:r>
                      <a:endParaRPr lang="en-US" sz="1050" dirty="0"/>
                    </a:p>
                  </a:txBody>
                  <a:tcPr marL="0" marR="0" marT="0" marB="0" anchor="ctr">
                    <a:lnL w="19050">
                      <a:solidFill>
                        <a:srgbClr val="FFFFFF"/>
                      </a:solidFill>
                      <a:prstDash val="solid"/>
                    </a:lnL>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a:r>
                        <a:rPr lang="en-US" sz="1100" dirty="0"/>
                        <a:t>$750 </a:t>
                      </a:r>
                      <a:r>
                        <a:rPr lang="en-US" sz="1050" dirty="0"/>
                        <a:t>(Preventive does not count towards deductible)</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4BFD0">
                        <a:alpha val="20000"/>
                      </a:srgbClr>
                    </a:solidFill>
                  </a:tcPr>
                </a:tc>
                <a:tc>
                  <a:txBody>
                    <a:bodyPr/>
                    <a:lstStyle/>
                    <a:p>
                      <a:pPr algn="ctr"/>
                      <a:r>
                        <a:rPr lang="en-US" sz="1100" dirty="0"/>
                        <a:t>$750 </a:t>
                      </a:r>
                      <a:r>
                        <a:rPr lang="en-US" sz="1050" dirty="0"/>
                        <a:t>(Preventive</a:t>
                      </a:r>
                      <a:r>
                        <a:rPr lang="en-US" sz="1050" baseline="0" dirty="0"/>
                        <a:t> does not count towards deductible)</a:t>
                      </a:r>
                      <a:endParaRPr lang="en-US" sz="1050" dirty="0"/>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4BFD0">
                        <a:alpha val="20000"/>
                      </a:srgbClr>
                    </a:solidFill>
                  </a:tcPr>
                </a:tc>
                <a:extLst>
                  <a:ext uri="{0D108BD9-81ED-4DB2-BD59-A6C34878D82A}">
                    <a16:rowId xmlns:a16="http://schemas.microsoft.com/office/drawing/2014/main" val="10006"/>
                  </a:ext>
                </a:extLst>
              </a:tr>
              <a:tr h="242693">
                <a:tc gridSpan="5">
                  <a:txBody>
                    <a:bodyPr/>
                    <a:lstStyle/>
                    <a:p>
                      <a:pPr marL="81915" algn="l">
                        <a:lnSpc>
                          <a:spcPct val="100000"/>
                        </a:lnSpc>
                      </a:pPr>
                      <a:r>
                        <a:rPr sz="1000" b="1" spc="-40" dirty="0">
                          <a:solidFill>
                            <a:srgbClr val="FFFFFF"/>
                          </a:solidFill>
                          <a:latin typeface="Gotham"/>
                          <a:cs typeface="Gotham"/>
                        </a:rPr>
                        <a:t>C</a:t>
                      </a:r>
                      <a:r>
                        <a:rPr sz="1000" b="1" spc="-65" dirty="0">
                          <a:solidFill>
                            <a:srgbClr val="FFFFFF"/>
                          </a:solidFill>
                          <a:latin typeface="Gotham"/>
                          <a:cs typeface="Gotham"/>
                        </a:rPr>
                        <a:t>O</a:t>
                      </a:r>
                      <a:r>
                        <a:rPr sz="1000" b="1" spc="-20" dirty="0">
                          <a:solidFill>
                            <a:srgbClr val="FFFFFF"/>
                          </a:solidFill>
                          <a:latin typeface="Gotham"/>
                          <a:cs typeface="Gotham"/>
                        </a:rPr>
                        <a:t>VERE</a:t>
                      </a:r>
                      <a:r>
                        <a:rPr sz="1000" b="1" dirty="0">
                          <a:solidFill>
                            <a:srgbClr val="FFFFFF"/>
                          </a:solidFill>
                          <a:latin typeface="Gotham"/>
                          <a:cs typeface="Gotham"/>
                        </a:rPr>
                        <a:t>D</a:t>
                      </a:r>
                      <a:r>
                        <a:rPr sz="1000" b="1" spc="-40" dirty="0">
                          <a:solidFill>
                            <a:srgbClr val="FFFFFF"/>
                          </a:solidFill>
                          <a:latin typeface="Gotham"/>
                          <a:cs typeface="Gotham"/>
                        </a:rPr>
                        <a:t> </a:t>
                      </a:r>
                      <a:r>
                        <a:rPr sz="1000" b="1" spc="-20" dirty="0">
                          <a:solidFill>
                            <a:srgbClr val="FFFFFF"/>
                          </a:solidFill>
                          <a:latin typeface="Gotham"/>
                          <a:cs typeface="Gotham"/>
                        </a:rPr>
                        <a:t>SE</a:t>
                      </a:r>
                      <a:r>
                        <a:rPr sz="1000" b="1" spc="-40" dirty="0">
                          <a:solidFill>
                            <a:srgbClr val="FFFFFF"/>
                          </a:solidFill>
                          <a:latin typeface="Gotham"/>
                          <a:cs typeface="Gotham"/>
                        </a:rPr>
                        <a:t>R</a:t>
                      </a:r>
                      <a:r>
                        <a:rPr sz="1000" b="1" spc="-20" dirty="0">
                          <a:solidFill>
                            <a:srgbClr val="FFFFFF"/>
                          </a:solidFill>
                          <a:latin typeface="Gotham"/>
                          <a:cs typeface="Gotham"/>
                        </a:rPr>
                        <a:t>VICES</a:t>
                      </a:r>
                      <a:endParaRPr sz="1000" dirty="0">
                        <a:latin typeface="Gotham"/>
                        <a:cs typeface="Gotham"/>
                      </a:endParaRP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tx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dirty="0"/>
                    </a:p>
                  </a:txBody>
                  <a:tcPr marL="0" marR="0" marT="0" marB="0"/>
                </a:tc>
                <a:extLst>
                  <a:ext uri="{0D108BD9-81ED-4DB2-BD59-A6C34878D82A}">
                    <a16:rowId xmlns:a16="http://schemas.microsoft.com/office/drawing/2014/main" val="10007"/>
                  </a:ext>
                </a:extLst>
              </a:tr>
              <a:tr h="606078">
                <a:tc>
                  <a:txBody>
                    <a:bodyPr/>
                    <a:lstStyle/>
                    <a:p>
                      <a:pPr marL="0" marR="75565" algn="ctr" defTabSz="914400" rtl="0" eaLnBrk="1" latinLnBrk="0" hangingPunct="1">
                        <a:lnSpc>
                          <a:spcPct val="100000"/>
                        </a:lnSpc>
                      </a:pPr>
                      <a:r>
                        <a:rPr lang="en-US" sz="1000" b="1" kern="1200" spc="-15" dirty="0">
                          <a:solidFill>
                            <a:schemeClr val="tx1">
                              <a:lumMod val="50000"/>
                            </a:schemeClr>
                          </a:solidFill>
                          <a:latin typeface="Arial" panose="020B0604020202020204" pitchFamily="34" charset="0"/>
                          <a:ea typeface="+mn-ea"/>
                          <a:cs typeface="Arial" panose="020B0604020202020204" pitchFamily="34" charset="0"/>
                        </a:rPr>
                        <a:t>Preventive Services</a:t>
                      </a:r>
                    </a:p>
                  </a:txBody>
                  <a:tcPr marL="0" marR="0" marT="0" marB="0" anchor="ctr">
                    <a:lnR w="19050">
                      <a:solidFill>
                        <a:srgbClr val="FFFFFF"/>
                      </a:solidFill>
                      <a:prstDash val="solid"/>
                    </a:lnR>
                    <a:lnT w="19050">
                      <a:solidFill>
                        <a:srgbClr val="FFFFFF"/>
                      </a:solidFill>
                      <a:prstDash val="solid"/>
                    </a:lnT>
                    <a:noFill/>
                  </a:tcPr>
                </a:tc>
                <a:tc>
                  <a:txBody>
                    <a:bodyPr/>
                    <a:lstStyle/>
                    <a:p>
                      <a:pPr algn="ctr"/>
                      <a:r>
                        <a:rPr lang="en-US" sz="1100" dirty="0"/>
                        <a:t>100%</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a:r>
                        <a:rPr lang="en-US" sz="1100" dirty="0"/>
                        <a:t>100%</a:t>
                      </a:r>
                    </a:p>
                  </a:txBody>
                  <a:tcPr marL="0" marR="0" marT="0" marB="0" anchor="ctr">
                    <a:lnL w="19050">
                      <a:solidFill>
                        <a:srgbClr val="FFFFFF"/>
                      </a:solidFill>
                      <a:prstDash val="solid"/>
                    </a:lnL>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a:r>
                        <a:rPr lang="en-US" sz="1100" dirty="0"/>
                        <a:t>100%</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4BFD0">
                        <a:alpha val="20000"/>
                      </a:srgbClr>
                    </a:solidFill>
                  </a:tcPr>
                </a:tc>
                <a:tc>
                  <a:txBody>
                    <a:bodyPr/>
                    <a:lstStyle/>
                    <a:p>
                      <a:pPr algn="ctr"/>
                      <a:r>
                        <a:rPr lang="en-US" sz="1100" dirty="0"/>
                        <a:t>100%</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4BFD0">
                        <a:alpha val="20000"/>
                      </a:srgbClr>
                    </a:solidFill>
                  </a:tcPr>
                </a:tc>
                <a:extLst>
                  <a:ext uri="{0D108BD9-81ED-4DB2-BD59-A6C34878D82A}">
                    <a16:rowId xmlns:a16="http://schemas.microsoft.com/office/drawing/2014/main" val="10008"/>
                  </a:ext>
                </a:extLst>
              </a:tr>
              <a:tr h="539533">
                <a:tc>
                  <a:txBody>
                    <a:bodyPr/>
                    <a:lstStyle/>
                    <a:p>
                      <a:pPr marL="0" marR="75565" algn="ctr" defTabSz="914400" rtl="0" eaLnBrk="1" latinLnBrk="0" hangingPunct="1">
                        <a:lnSpc>
                          <a:spcPct val="100000"/>
                        </a:lnSpc>
                      </a:pPr>
                      <a:r>
                        <a:rPr lang="en-US" sz="1000" b="1" kern="1200" spc="-15" dirty="0">
                          <a:solidFill>
                            <a:schemeClr val="tx1">
                              <a:lumMod val="50000"/>
                            </a:schemeClr>
                          </a:solidFill>
                          <a:latin typeface="Arial" panose="020B0604020202020204" pitchFamily="34" charset="0"/>
                          <a:ea typeface="+mn-ea"/>
                          <a:cs typeface="Arial" panose="020B0604020202020204" pitchFamily="34" charset="0"/>
                        </a:rPr>
                        <a:t>Basic Services</a:t>
                      </a:r>
                    </a:p>
                  </a:txBody>
                  <a:tcPr marL="0" marR="0" marT="0" marB="0" anchor="ctr">
                    <a:lnR w="19050">
                      <a:solidFill>
                        <a:srgbClr val="FFFFFF"/>
                      </a:solidFill>
                      <a:prstDash val="solid"/>
                    </a:lnR>
                    <a:noFill/>
                  </a:tcPr>
                </a:tc>
                <a:tc>
                  <a:txBody>
                    <a:bodyPr/>
                    <a:lstStyle/>
                    <a:p>
                      <a:pPr algn="ctr"/>
                      <a:r>
                        <a:rPr lang="en-US" sz="1100" dirty="0"/>
                        <a:t>80%*</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a:r>
                        <a:rPr lang="en-US" sz="1100" dirty="0"/>
                        <a:t>80%*</a:t>
                      </a:r>
                    </a:p>
                  </a:txBody>
                  <a:tcPr marL="0" marR="0" marT="0" marB="0" anchor="ctr">
                    <a:lnL w="19050">
                      <a:solidFill>
                        <a:srgbClr val="FFFFFF"/>
                      </a:solidFill>
                      <a:prstDash val="solid"/>
                    </a:lnL>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a:r>
                        <a:rPr lang="en-US" sz="1100" dirty="0"/>
                        <a:t>80%*</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4BFD0">
                        <a:alpha val="20000"/>
                      </a:srgbClr>
                    </a:solidFill>
                  </a:tcPr>
                </a:tc>
                <a:tc>
                  <a:txBody>
                    <a:bodyPr/>
                    <a:lstStyle/>
                    <a:p>
                      <a:pPr algn="ctr"/>
                      <a:r>
                        <a:rPr lang="en-US" sz="1100" dirty="0"/>
                        <a:t>80%*</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4BFD0">
                        <a:alpha val="20000"/>
                      </a:srgbClr>
                    </a:solidFill>
                  </a:tcPr>
                </a:tc>
                <a:extLst>
                  <a:ext uri="{0D108BD9-81ED-4DB2-BD59-A6C34878D82A}">
                    <a16:rowId xmlns:a16="http://schemas.microsoft.com/office/drawing/2014/main" val="10009"/>
                  </a:ext>
                </a:extLst>
              </a:tr>
              <a:tr h="708025">
                <a:tc>
                  <a:txBody>
                    <a:bodyPr/>
                    <a:lstStyle/>
                    <a:p>
                      <a:pPr marL="0" marR="75565" algn="ctr" defTabSz="914400" rtl="0" eaLnBrk="1" latinLnBrk="0" hangingPunct="1">
                        <a:lnSpc>
                          <a:spcPct val="100000"/>
                        </a:lnSpc>
                      </a:pPr>
                      <a:r>
                        <a:rPr lang="en-US" sz="1000" b="1" kern="1200" spc="-15" dirty="0">
                          <a:solidFill>
                            <a:schemeClr val="tx1">
                              <a:lumMod val="50000"/>
                            </a:schemeClr>
                          </a:solidFill>
                          <a:latin typeface="Arial" panose="020B0604020202020204" pitchFamily="34" charset="0"/>
                          <a:ea typeface="+mn-ea"/>
                          <a:cs typeface="Arial" panose="020B0604020202020204" pitchFamily="34" charset="0"/>
                        </a:rPr>
                        <a:t>Major Services</a:t>
                      </a:r>
                    </a:p>
                  </a:txBody>
                  <a:tcPr marL="0" marR="0" marT="0" marB="0" anchor="ctr">
                    <a:lnR w="19050">
                      <a:solidFill>
                        <a:srgbClr val="FFFFFF"/>
                      </a:solidFill>
                      <a:prstDash val="solid"/>
                    </a:lnR>
                    <a:noFill/>
                  </a:tcPr>
                </a:tc>
                <a:tc>
                  <a:txBody>
                    <a:bodyPr/>
                    <a:lstStyle/>
                    <a:p>
                      <a:pPr algn="ctr"/>
                      <a:r>
                        <a:rPr lang="en-US" sz="1100" dirty="0"/>
                        <a:t>50%*</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a:r>
                        <a:rPr lang="en-US" sz="1100" dirty="0"/>
                        <a:t>50%*</a:t>
                      </a:r>
                    </a:p>
                  </a:txBody>
                  <a:tcPr marL="0" marR="0" marT="0" marB="0" anchor="ctr">
                    <a:lnL w="19050">
                      <a:solidFill>
                        <a:srgbClr val="FFFFFF"/>
                      </a:solidFill>
                      <a:prstDash val="solid"/>
                    </a:lnL>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a:r>
                        <a:rPr lang="en-US" sz="1100" dirty="0"/>
                        <a:t>Not Covered</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4BFD0">
                        <a:alpha val="20000"/>
                      </a:srgbClr>
                    </a:solidFill>
                  </a:tcPr>
                </a:tc>
                <a:tc>
                  <a:txBody>
                    <a:bodyPr/>
                    <a:lstStyle/>
                    <a:p>
                      <a:pPr algn="ctr"/>
                      <a:r>
                        <a:rPr lang="en-US" sz="1100" dirty="0"/>
                        <a:t>Not Covered</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4BFD0">
                        <a:alpha val="20000"/>
                      </a:srgbClr>
                    </a:solidFill>
                  </a:tcPr>
                </a:tc>
                <a:extLst>
                  <a:ext uri="{0D108BD9-81ED-4DB2-BD59-A6C34878D82A}">
                    <a16:rowId xmlns:a16="http://schemas.microsoft.com/office/drawing/2014/main" val="10010"/>
                  </a:ext>
                </a:extLst>
              </a:tr>
              <a:tr h="398542">
                <a:tc>
                  <a:txBody>
                    <a:bodyPr/>
                    <a:lstStyle/>
                    <a:p>
                      <a:pPr marL="0" marR="75565" algn="ctr" defTabSz="914400" rtl="0" eaLnBrk="1" latinLnBrk="0" hangingPunct="1">
                        <a:lnSpc>
                          <a:spcPct val="100000"/>
                        </a:lnSpc>
                      </a:pPr>
                      <a:r>
                        <a:rPr lang="en-US" sz="1000" b="1" kern="1200" spc="-15" dirty="0">
                          <a:solidFill>
                            <a:schemeClr val="tx1">
                              <a:lumMod val="50000"/>
                            </a:schemeClr>
                          </a:solidFill>
                          <a:latin typeface="Arial" panose="020B0604020202020204" pitchFamily="34" charset="0"/>
                          <a:ea typeface="+mn-ea"/>
                          <a:cs typeface="Arial" panose="020B0604020202020204" pitchFamily="34" charset="0"/>
                        </a:rPr>
                        <a:t>Orthodontics</a:t>
                      </a:r>
                    </a:p>
                  </a:txBody>
                  <a:tcPr marL="0" marR="0" marT="0" marB="0" anchor="ctr">
                    <a:lnR w="19050">
                      <a:solidFill>
                        <a:srgbClr val="FFFFFF"/>
                      </a:solidFill>
                      <a:prstDash val="solid"/>
                    </a:lnR>
                    <a:noFill/>
                  </a:tcPr>
                </a:tc>
                <a:tc>
                  <a:txBody>
                    <a:bodyPr/>
                    <a:lstStyle/>
                    <a:p>
                      <a:pPr algn="ctr"/>
                      <a:r>
                        <a:rPr lang="en-US" sz="1100" dirty="0"/>
                        <a:t>50% - Children</a:t>
                      </a:r>
                      <a:r>
                        <a:rPr lang="en-US" sz="1100" baseline="0" dirty="0"/>
                        <a:t> and Adult</a:t>
                      </a:r>
                      <a:endParaRPr lang="en-US" sz="1100" dirty="0"/>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a:r>
                        <a:rPr lang="en-US" sz="1100" dirty="0"/>
                        <a:t>50% - Children and Adult</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a:r>
                        <a:rPr lang="en-US" sz="1100" dirty="0"/>
                        <a:t>Not Covered</a:t>
                      </a:r>
                    </a:p>
                  </a:txBody>
                  <a:tcPr marL="0" marR="0" marT="0" marB="0" anchor="ctr">
                    <a:lnL w="19050">
                      <a:solidFill>
                        <a:srgbClr val="FFFFFF"/>
                      </a:solidFill>
                      <a:prstDash val="solid"/>
                    </a:lnL>
                    <a:lnR w="19050">
                      <a:solidFill>
                        <a:srgbClr val="FFFFF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solidFill>
                      <a:srgbClr val="44BFD0">
                        <a:alpha val="20000"/>
                      </a:srgbClr>
                    </a:solidFill>
                  </a:tcPr>
                </a:tc>
                <a:tc>
                  <a:txBody>
                    <a:bodyPr/>
                    <a:lstStyle/>
                    <a:p>
                      <a:pPr algn="ctr"/>
                      <a:r>
                        <a:rPr lang="en-US" sz="1100" dirty="0"/>
                        <a:t>Not Covered</a:t>
                      </a:r>
                    </a:p>
                  </a:txBody>
                  <a:tcPr marL="0" marR="0" marT="0" marB="0" anchor="ctr">
                    <a:lnL w="19050">
                      <a:solidFill>
                        <a:srgbClr val="FFFFFF"/>
                      </a:solidFill>
                      <a:prstDash val="solid"/>
                    </a:lnL>
                    <a:lnR w="19050">
                      <a:solidFill>
                        <a:srgbClr val="FFFFF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solidFill>
                      <a:srgbClr val="44BFD0">
                        <a:alpha val="20000"/>
                      </a:srgbClr>
                    </a:solidFill>
                  </a:tcPr>
                </a:tc>
                <a:extLst>
                  <a:ext uri="{0D108BD9-81ED-4DB2-BD59-A6C34878D82A}">
                    <a16:rowId xmlns:a16="http://schemas.microsoft.com/office/drawing/2014/main" val="10011"/>
                  </a:ext>
                </a:extLst>
              </a:tr>
              <a:tr h="304513">
                <a:tc>
                  <a:txBody>
                    <a:bodyPr/>
                    <a:lstStyle/>
                    <a:p>
                      <a:pPr marL="0" marR="75565" algn="ctr" defTabSz="914400" rtl="0" eaLnBrk="1" latinLnBrk="0" hangingPunct="1">
                        <a:lnSpc>
                          <a:spcPct val="100000"/>
                        </a:lnSpc>
                      </a:pPr>
                      <a:r>
                        <a:rPr lang="en-US" sz="1000" b="1" kern="1200" spc="-15" dirty="0">
                          <a:solidFill>
                            <a:schemeClr val="tx1">
                              <a:lumMod val="50000"/>
                            </a:schemeClr>
                          </a:solidFill>
                          <a:latin typeface="Arial" panose="020B0604020202020204" pitchFamily="34" charset="0"/>
                          <a:ea typeface="+mn-ea"/>
                          <a:cs typeface="Arial" panose="020B0604020202020204" pitchFamily="34" charset="0"/>
                        </a:rPr>
                        <a:t>Orthodontic Lifetime Maximum</a:t>
                      </a:r>
                    </a:p>
                  </a:txBody>
                  <a:tcPr marL="0" marR="0" marT="0" marB="0" anchor="ctr">
                    <a:lnR w="19050">
                      <a:solidFill>
                        <a:srgbClr val="FFFFFF"/>
                      </a:solidFill>
                      <a:prstDash val="solid"/>
                    </a:lnR>
                    <a:noFill/>
                  </a:tcPr>
                </a:tc>
                <a:tc gridSpan="2">
                  <a:txBody>
                    <a:bodyPr/>
                    <a:lstStyle/>
                    <a:p>
                      <a:pPr algn="l"/>
                      <a:r>
                        <a:rPr lang="en-US" sz="1100" dirty="0"/>
                        <a:t>                         $1,500</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accent1">
                        <a:alpha val="20000"/>
                      </a:schemeClr>
                    </a:solidFill>
                  </a:tcPr>
                </a:tc>
                <a:tc hMerge="1">
                  <a:txBody>
                    <a:bodyPr/>
                    <a:lstStyle/>
                    <a:p>
                      <a:endParaRPr/>
                    </a:p>
                  </a:txBody>
                  <a:tcPr marL="0" marR="0" marT="0" marB="0"/>
                </a:tc>
                <a:tc gridSpan="2">
                  <a:txBody>
                    <a:bodyPr/>
                    <a:lstStyle/>
                    <a:p>
                      <a:pPr algn="ctr"/>
                      <a:r>
                        <a:rPr lang="en-US" sz="1100" dirty="0"/>
                        <a:t>Not Covered</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44BFD0">
                        <a:alpha val="20000"/>
                      </a:srgbClr>
                    </a:solidFill>
                  </a:tcPr>
                </a:tc>
                <a:tc hMerge="1">
                  <a:txBody>
                    <a:bodyPr/>
                    <a:lstStyle/>
                    <a:p>
                      <a:endParaRPr/>
                    </a:p>
                  </a:txBody>
                  <a:tcPr marL="0" marR="0" marT="0" marB="0"/>
                </a:tc>
                <a:extLst>
                  <a:ext uri="{0D108BD9-81ED-4DB2-BD59-A6C34878D82A}">
                    <a16:rowId xmlns:a16="http://schemas.microsoft.com/office/drawing/2014/main" val="10012"/>
                  </a:ext>
                </a:extLst>
              </a:tr>
            </a:tbl>
          </a:graphicData>
        </a:graphic>
      </p:graphicFrame>
      <p:graphicFrame>
        <p:nvGraphicFramePr>
          <p:cNvPr id="6" name="object 331"/>
          <p:cNvGraphicFramePr>
            <a:graphicFrameLocks noGrp="1"/>
          </p:cNvGraphicFramePr>
          <p:nvPr>
            <p:extLst>
              <p:ext uri="{D42A27DB-BD31-4B8C-83A1-F6EECF244321}">
                <p14:modId xmlns:p14="http://schemas.microsoft.com/office/powerpoint/2010/main" val="1722980930"/>
              </p:ext>
            </p:extLst>
          </p:nvPr>
        </p:nvGraphicFramePr>
        <p:xfrm>
          <a:off x="6608190" y="2634174"/>
          <a:ext cx="2307527" cy="2119919"/>
        </p:xfrm>
        <a:graphic>
          <a:graphicData uri="http://schemas.openxmlformats.org/drawingml/2006/table">
            <a:tbl>
              <a:tblPr firstRow="1" bandRow="1">
                <a:tableStyleId>{2D5ABB26-0587-4C30-8999-92F81FD0307C}</a:tableStyleId>
              </a:tblPr>
              <a:tblGrid>
                <a:gridCol w="875574">
                  <a:extLst>
                    <a:ext uri="{9D8B030D-6E8A-4147-A177-3AD203B41FA5}">
                      <a16:colId xmlns:a16="http://schemas.microsoft.com/office/drawing/2014/main" val="20000"/>
                    </a:ext>
                  </a:extLst>
                </a:gridCol>
                <a:gridCol w="745212">
                  <a:extLst>
                    <a:ext uri="{9D8B030D-6E8A-4147-A177-3AD203B41FA5}">
                      <a16:colId xmlns:a16="http://schemas.microsoft.com/office/drawing/2014/main" val="20001"/>
                    </a:ext>
                  </a:extLst>
                </a:gridCol>
                <a:gridCol w="686741">
                  <a:extLst>
                    <a:ext uri="{9D8B030D-6E8A-4147-A177-3AD203B41FA5}">
                      <a16:colId xmlns:a16="http://schemas.microsoft.com/office/drawing/2014/main" val="20002"/>
                    </a:ext>
                  </a:extLst>
                </a:gridCol>
              </a:tblGrid>
              <a:tr h="308853">
                <a:tc>
                  <a:txBody>
                    <a:bodyPr/>
                    <a:lstStyle/>
                    <a:p>
                      <a:endParaRPr sz="1000" dirty="0">
                        <a:latin typeface="Gotham Medium"/>
                        <a:cs typeface="Gotham Medium"/>
                      </a:endParaRP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0" algn="ctr" defTabSz="457200" rtl="0" eaLnBrk="1" latinLnBrk="0" hangingPunct="1">
                        <a:lnSpc>
                          <a:spcPct val="100000"/>
                        </a:lnSpc>
                      </a:pPr>
                      <a:r>
                        <a:rPr lang="en-US" sz="900" b="1" kern="1200" spc="-25" dirty="0">
                          <a:solidFill>
                            <a:srgbClr val="FFFFFF"/>
                          </a:solidFill>
                          <a:latin typeface="Gotham Black"/>
                          <a:ea typeface="+mn-ea"/>
                          <a:cs typeface="Gotham Black"/>
                        </a:rPr>
                        <a:t>High Plan</a:t>
                      </a:r>
                      <a:endParaRPr sz="900" b="1" kern="1200" spc="-25" dirty="0">
                        <a:solidFill>
                          <a:srgbClr val="FFFFFF"/>
                        </a:solidFill>
                        <a:latin typeface="Gotham Black"/>
                        <a:ea typeface="+mn-ea"/>
                        <a:cs typeface="Gotham Black"/>
                      </a:endParaRP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0070C0"/>
                    </a:solidFill>
                  </a:tcPr>
                </a:tc>
                <a:tc>
                  <a:txBody>
                    <a:bodyPr/>
                    <a:lstStyle/>
                    <a:p>
                      <a:pPr marL="0" algn="ctr">
                        <a:lnSpc>
                          <a:spcPct val="100000"/>
                        </a:lnSpc>
                      </a:pPr>
                      <a:r>
                        <a:rPr lang="en-US" sz="900" b="1" kern="1200" spc="-25" dirty="0">
                          <a:solidFill>
                            <a:srgbClr val="FFFFFF"/>
                          </a:solidFill>
                          <a:latin typeface="Gotham Black"/>
                          <a:ea typeface="+mn-ea"/>
                          <a:cs typeface="Gotham Black"/>
                        </a:rPr>
                        <a:t>Low Plan</a:t>
                      </a:r>
                      <a:endParaRPr sz="900" b="1" kern="1200" spc="-25" dirty="0">
                        <a:solidFill>
                          <a:srgbClr val="FFFFFF"/>
                        </a:solidFill>
                        <a:latin typeface="Gotham Black"/>
                        <a:ea typeface="+mn-ea"/>
                        <a:cs typeface="Gotham Black"/>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rgbClr val="44BFD0"/>
                    </a:solidFill>
                  </a:tcPr>
                </a:tc>
                <a:extLst>
                  <a:ext uri="{0D108BD9-81ED-4DB2-BD59-A6C34878D82A}">
                    <a16:rowId xmlns:a16="http://schemas.microsoft.com/office/drawing/2014/main" val="10000"/>
                  </a:ext>
                </a:extLst>
              </a:tr>
              <a:tr h="241970">
                <a:tc gridSpan="3">
                  <a:txBody>
                    <a:bodyPr/>
                    <a:lstStyle/>
                    <a:p>
                      <a:pPr marL="81915">
                        <a:lnSpc>
                          <a:spcPct val="100000"/>
                        </a:lnSpc>
                      </a:pPr>
                      <a:r>
                        <a:rPr lang="en-US" sz="1000" b="1" spc="-40" dirty="0">
                          <a:solidFill>
                            <a:srgbClr val="FFFFFF"/>
                          </a:solidFill>
                          <a:latin typeface="Gotham"/>
                          <a:cs typeface="Gotham"/>
                        </a:rPr>
                        <a:t>Contributions (Biweekly)</a:t>
                      </a:r>
                      <a:endParaRPr sz="1000" dirty="0">
                        <a:latin typeface="Gotham"/>
                        <a:cs typeface="Gotham"/>
                      </a:endParaRP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tx1"/>
                    </a:solidFill>
                  </a:tcPr>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1"/>
                  </a:ext>
                </a:extLst>
              </a:tr>
              <a:tr h="184327">
                <a:tc rowSpan="2">
                  <a:txBody>
                    <a:bodyPr/>
                    <a:lstStyle/>
                    <a:p>
                      <a:pPr marL="0" algn="r">
                        <a:lnSpc>
                          <a:spcPct val="100000"/>
                        </a:lnSpc>
                      </a:pPr>
                      <a:endParaRPr lang="en-US" sz="900" b="1" spc="-15" dirty="0">
                        <a:solidFill>
                          <a:schemeClr val="tx1">
                            <a:lumMod val="50000"/>
                          </a:schemeClr>
                        </a:solidFill>
                        <a:latin typeface="Arial" panose="020B0604020202020204" pitchFamily="34" charset="0"/>
                        <a:cs typeface="Arial" panose="020B0604020202020204" pitchFamily="34" charset="0"/>
                      </a:endParaRPr>
                    </a:p>
                    <a:p>
                      <a:pPr marL="0" algn="r">
                        <a:lnSpc>
                          <a:spcPct val="100000"/>
                        </a:lnSpc>
                      </a:pPr>
                      <a:r>
                        <a:rPr lang="en-US" sz="900" b="1" spc="-15" dirty="0">
                          <a:solidFill>
                            <a:schemeClr val="tx1">
                              <a:lumMod val="50000"/>
                            </a:schemeClr>
                          </a:solidFill>
                          <a:latin typeface="Arial" panose="020B0604020202020204" pitchFamily="34" charset="0"/>
                          <a:cs typeface="Arial" panose="020B0604020202020204" pitchFamily="34" charset="0"/>
                        </a:rPr>
                        <a:t>Emp</a:t>
                      </a:r>
                      <a:r>
                        <a:rPr lang="en-US" sz="900" b="1" spc="-50" dirty="0">
                          <a:solidFill>
                            <a:schemeClr val="tx1">
                              <a:lumMod val="50000"/>
                            </a:schemeClr>
                          </a:solidFill>
                          <a:latin typeface="Arial" panose="020B0604020202020204" pitchFamily="34" charset="0"/>
                          <a:cs typeface="Arial" panose="020B0604020202020204" pitchFamily="34" charset="0"/>
                        </a:rPr>
                        <a:t>l</a:t>
                      </a:r>
                      <a:r>
                        <a:rPr lang="en-US" sz="900" b="1" spc="-70" dirty="0">
                          <a:solidFill>
                            <a:schemeClr val="tx1">
                              <a:lumMod val="50000"/>
                            </a:schemeClr>
                          </a:solidFill>
                          <a:latin typeface="Arial" panose="020B0604020202020204" pitchFamily="34" charset="0"/>
                          <a:cs typeface="Arial" panose="020B0604020202020204" pitchFamily="34" charset="0"/>
                        </a:rPr>
                        <a:t>o</a:t>
                      </a:r>
                      <a:r>
                        <a:rPr lang="en-US" sz="900" b="1" spc="-15" dirty="0">
                          <a:solidFill>
                            <a:schemeClr val="tx1">
                              <a:lumMod val="50000"/>
                            </a:schemeClr>
                          </a:solidFill>
                          <a:latin typeface="Arial" panose="020B0604020202020204" pitchFamily="34" charset="0"/>
                          <a:cs typeface="Arial" panose="020B0604020202020204" pitchFamily="34" charset="0"/>
                        </a:rPr>
                        <a:t>ye</a:t>
                      </a:r>
                      <a:r>
                        <a:rPr lang="en-US" sz="900" b="1" dirty="0">
                          <a:solidFill>
                            <a:schemeClr val="tx1">
                              <a:lumMod val="50000"/>
                            </a:schemeClr>
                          </a:solidFill>
                          <a:latin typeface="Arial" panose="020B0604020202020204" pitchFamily="34" charset="0"/>
                          <a:cs typeface="Arial" panose="020B0604020202020204" pitchFamily="34" charset="0"/>
                        </a:rPr>
                        <a:t>e</a:t>
                      </a:r>
                      <a:r>
                        <a:rPr lang="en-US" sz="900" b="1" spc="-30" dirty="0">
                          <a:solidFill>
                            <a:schemeClr val="tx1">
                              <a:lumMod val="50000"/>
                            </a:schemeClr>
                          </a:solidFill>
                          <a:latin typeface="Arial" panose="020B0604020202020204" pitchFamily="34" charset="0"/>
                          <a:cs typeface="Arial" panose="020B0604020202020204" pitchFamily="34" charset="0"/>
                        </a:rPr>
                        <a:t> </a:t>
                      </a:r>
                      <a:r>
                        <a:rPr lang="en-US" sz="900" b="1" spc="-15" dirty="0">
                          <a:solidFill>
                            <a:schemeClr val="tx1">
                              <a:lumMod val="50000"/>
                            </a:schemeClr>
                          </a:solidFill>
                          <a:latin typeface="Arial" panose="020B0604020202020204" pitchFamily="34" charset="0"/>
                          <a:cs typeface="Arial" panose="020B0604020202020204" pitchFamily="34" charset="0"/>
                        </a:rPr>
                        <a:t>On</a:t>
                      </a:r>
                      <a:r>
                        <a:rPr lang="en-US" sz="900" b="1" spc="-135" dirty="0">
                          <a:solidFill>
                            <a:schemeClr val="tx1">
                              <a:lumMod val="50000"/>
                            </a:schemeClr>
                          </a:solidFill>
                          <a:latin typeface="Arial" panose="020B0604020202020204" pitchFamily="34" charset="0"/>
                          <a:cs typeface="Arial" panose="020B0604020202020204" pitchFamily="34" charset="0"/>
                        </a:rPr>
                        <a:t>l</a:t>
                      </a:r>
                      <a:r>
                        <a:rPr lang="en-US" sz="900" b="1" dirty="0">
                          <a:solidFill>
                            <a:schemeClr val="tx1">
                              <a:lumMod val="50000"/>
                            </a:schemeClr>
                          </a:solidFill>
                          <a:latin typeface="Arial" panose="020B0604020202020204" pitchFamily="34" charset="0"/>
                          <a:cs typeface="Arial" panose="020B0604020202020204" pitchFamily="34" charset="0"/>
                        </a:rPr>
                        <a:t>y</a:t>
                      </a:r>
                      <a:endParaRPr lang="en-US" sz="900" dirty="0">
                        <a:solidFill>
                          <a:schemeClr val="tx1">
                            <a:lumMod val="50000"/>
                          </a:schemeClr>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lnT w="19050">
                      <a:solidFill>
                        <a:srgbClr val="FFFFFF"/>
                      </a:solidFill>
                      <a:prstDash val="solid"/>
                    </a:lnT>
                    <a:noFill/>
                  </a:tcPr>
                </a:tc>
                <a:tc>
                  <a:txBody>
                    <a:bodyPr/>
                    <a:lstStyle/>
                    <a:p>
                      <a:pPr marL="0" algn="ctr">
                        <a:lnSpc>
                          <a:spcPct val="100000"/>
                        </a:lnSpc>
                      </a:pPr>
                      <a:r>
                        <a:rPr sz="800" b="1" spc="-25" dirty="0">
                          <a:solidFill>
                            <a:srgbClr val="FFFFFF"/>
                          </a:solidFill>
                          <a:latin typeface="HelveticaNeueLTStd-BdCn"/>
                          <a:cs typeface="HelveticaNeueLTStd-BdCn"/>
                        </a:rPr>
                        <a:t>FUL</a:t>
                      </a:r>
                      <a:r>
                        <a:rPr sz="800" b="1" dirty="0">
                          <a:solidFill>
                            <a:srgbClr val="FFFFFF"/>
                          </a:solidFill>
                          <a:latin typeface="HelveticaNeueLTStd-BdCn"/>
                          <a:cs typeface="HelveticaNeueLTStd-BdCn"/>
                        </a:rPr>
                        <a:t>L</a:t>
                      </a:r>
                      <a:r>
                        <a:rPr sz="800" b="1" spc="-50" dirty="0">
                          <a:solidFill>
                            <a:srgbClr val="FFFFFF"/>
                          </a:solidFill>
                          <a:latin typeface="HelveticaNeueLTStd-BdCn"/>
                          <a:cs typeface="HelveticaNeueLTStd-BdCn"/>
                        </a:rPr>
                        <a:t> </a:t>
                      </a:r>
                      <a:r>
                        <a:rPr sz="800" b="1" spc="-25" dirty="0">
                          <a:solidFill>
                            <a:srgbClr val="FFFFFF"/>
                          </a:solidFill>
                          <a:latin typeface="HelveticaNeueLTStd-BdCn"/>
                          <a:cs typeface="HelveticaNeueLTStd-BdCn"/>
                        </a:rPr>
                        <a:t>TIME</a:t>
                      </a:r>
                      <a:endParaRPr sz="800" dirty="0">
                        <a:latin typeface="HelveticaNeueLTStd-BdCn"/>
                        <a:cs typeface="HelveticaNeueLTStd-BdCn"/>
                      </a:endParaRP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chemeClr val="tx1">
                        <a:alpha val="60000"/>
                      </a:schemeClr>
                    </a:solidFill>
                  </a:tcPr>
                </a:tc>
                <a:tc>
                  <a:txBody>
                    <a:bodyPr/>
                    <a:lstStyle/>
                    <a:p>
                      <a:pPr marL="0" algn="ctr">
                        <a:lnSpc>
                          <a:spcPct val="100000"/>
                        </a:lnSpc>
                      </a:pPr>
                      <a:r>
                        <a:rPr sz="800" b="1" spc="-25" dirty="0">
                          <a:solidFill>
                            <a:srgbClr val="FFFFFF"/>
                          </a:solidFill>
                          <a:latin typeface="HelveticaNeueLTStd-BdCn"/>
                          <a:cs typeface="HelveticaNeueLTStd-BdCn"/>
                        </a:rPr>
                        <a:t>FUL</a:t>
                      </a:r>
                      <a:r>
                        <a:rPr sz="800" b="1" dirty="0">
                          <a:solidFill>
                            <a:srgbClr val="FFFFFF"/>
                          </a:solidFill>
                          <a:latin typeface="HelveticaNeueLTStd-BdCn"/>
                          <a:cs typeface="HelveticaNeueLTStd-BdCn"/>
                        </a:rPr>
                        <a:t>L</a:t>
                      </a:r>
                      <a:r>
                        <a:rPr sz="800" b="1" spc="-50" dirty="0">
                          <a:solidFill>
                            <a:srgbClr val="FFFFFF"/>
                          </a:solidFill>
                          <a:latin typeface="HelveticaNeueLTStd-BdCn"/>
                          <a:cs typeface="HelveticaNeueLTStd-BdCn"/>
                        </a:rPr>
                        <a:t> </a:t>
                      </a:r>
                      <a:r>
                        <a:rPr sz="800" b="1" spc="-25" dirty="0">
                          <a:solidFill>
                            <a:srgbClr val="FFFFFF"/>
                          </a:solidFill>
                          <a:latin typeface="HelveticaNeueLTStd-BdCn"/>
                          <a:cs typeface="HelveticaNeueLTStd-BdCn"/>
                        </a:rPr>
                        <a:t>TIME</a:t>
                      </a:r>
                      <a:endParaRPr sz="800" dirty="0">
                        <a:latin typeface="HelveticaNeueLTStd-BdCn"/>
                        <a:cs typeface="HelveticaNeueLTStd-BdCn"/>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1">
                        <a:alpha val="60000"/>
                      </a:schemeClr>
                    </a:solidFill>
                  </a:tcPr>
                </a:tc>
                <a:extLst>
                  <a:ext uri="{0D108BD9-81ED-4DB2-BD59-A6C34878D82A}">
                    <a16:rowId xmlns:a16="http://schemas.microsoft.com/office/drawing/2014/main" val="10002"/>
                  </a:ext>
                </a:extLst>
              </a:tr>
              <a:tr h="333090">
                <a:tc vMerge="1">
                  <a:txBody>
                    <a:bodyPr/>
                    <a:lstStyle/>
                    <a:p>
                      <a:endParaRPr/>
                    </a:p>
                  </a:txBody>
                  <a:tcPr marL="0" marR="0" marT="0" marB="0">
                    <a:lnR w="19050">
                      <a:solidFill>
                        <a:srgbClr val="FFFFFF"/>
                      </a:solidFill>
                      <a:prstDash val="solid"/>
                    </a:lnR>
                    <a:lnT w="19050">
                      <a:solidFill>
                        <a:srgbClr val="FFFFFF"/>
                      </a:solidFill>
                      <a:prstDash val="solid"/>
                    </a:lnT>
                  </a:tcPr>
                </a:tc>
                <a:tc>
                  <a:txBody>
                    <a:bodyPr/>
                    <a:lstStyle/>
                    <a:p>
                      <a:pPr algn="ctr" fontAlgn="b"/>
                      <a:r>
                        <a:rPr lang="en-US" sz="1100" b="0" i="0" u="none" strike="noStrike" dirty="0">
                          <a:solidFill>
                            <a:srgbClr val="06899D"/>
                          </a:solidFill>
                          <a:effectLst/>
                          <a:latin typeface="Arial" panose="020B0604020202020204" pitchFamily="34" charset="0"/>
                        </a:rPr>
                        <a:t>$8.19</a:t>
                      </a:r>
                    </a:p>
                  </a:txBody>
                  <a:tcPr marL="7620" marR="7620" marT="762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fontAlgn="b"/>
                      <a:r>
                        <a:rPr lang="en-US" sz="1100" b="0" i="0" u="none" strike="noStrike" dirty="0">
                          <a:solidFill>
                            <a:srgbClr val="06899D"/>
                          </a:solidFill>
                          <a:effectLst/>
                          <a:latin typeface="Arial" panose="020B0604020202020204" pitchFamily="34" charset="0"/>
                        </a:rPr>
                        <a:t>$5.64</a:t>
                      </a:r>
                    </a:p>
                  </a:txBody>
                  <a:tcPr marL="7620" marR="7620" marT="762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extLst>
                  <a:ext uri="{0D108BD9-81ED-4DB2-BD59-A6C34878D82A}">
                    <a16:rowId xmlns:a16="http://schemas.microsoft.com/office/drawing/2014/main" val="10003"/>
                  </a:ext>
                </a:extLst>
              </a:tr>
              <a:tr h="350560">
                <a:tc>
                  <a:txBody>
                    <a:bodyPr/>
                    <a:lstStyle/>
                    <a:p>
                      <a:pPr marL="0" algn="r">
                        <a:lnSpc>
                          <a:spcPct val="100000"/>
                        </a:lnSpc>
                      </a:pPr>
                      <a:r>
                        <a:rPr lang="en-US" sz="900" b="1" spc="-15" dirty="0">
                          <a:solidFill>
                            <a:schemeClr val="tx1">
                              <a:lumMod val="50000"/>
                            </a:schemeClr>
                          </a:solidFill>
                          <a:latin typeface="Arial" panose="020B0604020202020204" pitchFamily="34" charset="0"/>
                          <a:cs typeface="Arial" panose="020B0604020202020204" pitchFamily="34" charset="0"/>
                        </a:rPr>
                        <a:t>Emp</a:t>
                      </a:r>
                      <a:r>
                        <a:rPr lang="en-US" sz="900" b="1" spc="-50" dirty="0">
                          <a:solidFill>
                            <a:schemeClr val="tx1">
                              <a:lumMod val="50000"/>
                            </a:schemeClr>
                          </a:solidFill>
                          <a:latin typeface="Arial" panose="020B0604020202020204" pitchFamily="34" charset="0"/>
                          <a:cs typeface="Arial" panose="020B0604020202020204" pitchFamily="34" charset="0"/>
                        </a:rPr>
                        <a:t>l</a:t>
                      </a:r>
                      <a:r>
                        <a:rPr lang="en-US" sz="900" b="1" spc="-70" dirty="0">
                          <a:solidFill>
                            <a:schemeClr val="tx1">
                              <a:lumMod val="50000"/>
                            </a:schemeClr>
                          </a:solidFill>
                          <a:latin typeface="Arial" panose="020B0604020202020204" pitchFamily="34" charset="0"/>
                          <a:cs typeface="Arial" panose="020B0604020202020204" pitchFamily="34" charset="0"/>
                        </a:rPr>
                        <a:t>o</a:t>
                      </a:r>
                      <a:r>
                        <a:rPr lang="en-US" sz="900" b="1" spc="-15" dirty="0">
                          <a:solidFill>
                            <a:schemeClr val="tx1">
                              <a:lumMod val="50000"/>
                            </a:schemeClr>
                          </a:solidFill>
                          <a:latin typeface="Arial" panose="020B0604020202020204" pitchFamily="34" charset="0"/>
                          <a:cs typeface="Arial" panose="020B0604020202020204" pitchFamily="34" charset="0"/>
                        </a:rPr>
                        <a:t>ye</a:t>
                      </a:r>
                      <a:r>
                        <a:rPr lang="en-US" sz="900" b="1" dirty="0">
                          <a:solidFill>
                            <a:schemeClr val="tx1">
                              <a:lumMod val="50000"/>
                            </a:schemeClr>
                          </a:solidFill>
                          <a:latin typeface="Arial" panose="020B0604020202020204" pitchFamily="34" charset="0"/>
                          <a:cs typeface="Arial" panose="020B0604020202020204" pitchFamily="34" charset="0"/>
                        </a:rPr>
                        <a:t>e</a:t>
                      </a:r>
                      <a:r>
                        <a:rPr lang="en-US" sz="900" b="1" spc="-30" dirty="0">
                          <a:solidFill>
                            <a:schemeClr val="tx1">
                              <a:lumMod val="50000"/>
                            </a:schemeClr>
                          </a:solidFill>
                          <a:latin typeface="Arial" panose="020B0604020202020204" pitchFamily="34" charset="0"/>
                          <a:cs typeface="Arial" panose="020B0604020202020204" pitchFamily="34" charset="0"/>
                        </a:rPr>
                        <a:t> </a:t>
                      </a:r>
                      <a:r>
                        <a:rPr lang="en-US" sz="900" b="1" dirty="0">
                          <a:solidFill>
                            <a:schemeClr val="tx1">
                              <a:lumMod val="50000"/>
                            </a:schemeClr>
                          </a:solidFill>
                          <a:latin typeface="Arial" panose="020B0604020202020204" pitchFamily="34" charset="0"/>
                          <a:cs typeface="Arial" panose="020B0604020202020204" pitchFamily="34" charset="0"/>
                        </a:rPr>
                        <a:t>+</a:t>
                      </a:r>
                      <a:r>
                        <a:rPr lang="en-US" sz="900" b="1" spc="-30" dirty="0">
                          <a:solidFill>
                            <a:schemeClr val="tx1">
                              <a:lumMod val="50000"/>
                            </a:schemeClr>
                          </a:solidFill>
                          <a:latin typeface="Arial" panose="020B0604020202020204" pitchFamily="34" charset="0"/>
                          <a:cs typeface="Arial" panose="020B0604020202020204" pitchFamily="34" charset="0"/>
                        </a:rPr>
                        <a:t> </a:t>
                      </a:r>
                      <a:r>
                        <a:rPr lang="en-US" sz="900" b="1" spc="-15" dirty="0">
                          <a:solidFill>
                            <a:schemeClr val="tx1">
                              <a:lumMod val="50000"/>
                            </a:schemeClr>
                          </a:solidFill>
                          <a:latin typeface="Arial" panose="020B0604020202020204" pitchFamily="34" charset="0"/>
                          <a:cs typeface="Arial" panose="020B0604020202020204" pitchFamily="34" charset="0"/>
                        </a:rPr>
                        <a:t>Spouse</a:t>
                      </a:r>
                      <a:endParaRPr lang="en-US" sz="900" dirty="0">
                        <a:solidFill>
                          <a:schemeClr val="tx1">
                            <a:lumMod val="50000"/>
                          </a:schemeClr>
                        </a:solidFill>
                        <a:latin typeface="Arial" panose="020B0604020202020204" pitchFamily="34" charset="0"/>
                        <a:cs typeface="Arial" panose="020B0604020202020204" pitchFamily="34" charset="0"/>
                      </a:endParaRPr>
                    </a:p>
                  </a:txBody>
                  <a:tcPr marL="0" marR="0" marT="0" marB="0" anchor="ctr">
                    <a:lnR w="19050" cap="flat" cmpd="sng" algn="ctr">
                      <a:solidFill>
                        <a:srgbClr val="FFFFFF"/>
                      </a:solidFill>
                      <a:prstDash val="solid"/>
                      <a:round/>
                      <a:headEnd type="none" w="med" len="med"/>
                      <a:tailEnd type="none" w="med" len="med"/>
                    </a:lnR>
                    <a:noFill/>
                  </a:tcPr>
                </a:tc>
                <a:tc>
                  <a:txBody>
                    <a:bodyPr/>
                    <a:lstStyle/>
                    <a:p>
                      <a:pPr algn="ctr" fontAlgn="b"/>
                      <a:r>
                        <a:rPr lang="en-US" sz="1100" b="0" i="0" u="none" strike="noStrike" dirty="0">
                          <a:solidFill>
                            <a:srgbClr val="06899D"/>
                          </a:solidFill>
                          <a:effectLst/>
                          <a:latin typeface="Arial" panose="020B0604020202020204" pitchFamily="34" charset="0"/>
                        </a:rPr>
                        <a:t>$16.86</a:t>
                      </a:r>
                    </a:p>
                  </a:txBody>
                  <a:tcPr marL="7620" marR="7620" marT="762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fontAlgn="b"/>
                      <a:r>
                        <a:rPr lang="en-US" sz="1100" b="0" i="0" u="none" strike="noStrike" dirty="0">
                          <a:solidFill>
                            <a:srgbClr val="06899D"/>
                          </a:solidFill>
                          <a:effectLst/>
                          <a:latin typeface="Arial" panose="020B0604020202020204" pitchFamily="34" charset="0"/>
                        </a:rPr>
                        <a:t>$11.61</a:t>
                      </a:r>
                    </a:p>
                  </a:txBody>
                  <a:tcPr marL="7620" marR="7620" marT="762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extLst>
                  <a:ext uri="{0D108BD9-81ED-4DB2-BD59-A6C34878D82A}">
                    <a16:rowId xmlns:a16="http://schemas.microsoft.com/office/drawing/2014/main" val="10004"/>
                  </a:ext>
                </a:extLst>
              </a:tr>
              <a:tr h="350560">
                <a:tc>
                  <a:txBody>
                    <a:bodyPr/>
                    <a:lstStyle/>
                    <a:p>
                      <a:pPr marL="0" algn="r">
                        <a:lnSpc>
                          <a:spcPct val="100000"/>
                        </a:lnSpc>
                      </a:pPr>
                      <a:r>
                        <a:rPr lang="en-US" sz="900" b="1" spc="-15" dirty="0">
                          <a:solidFill>
                            <a:schemeClr val="tx1">
                              <a:lumMod val="50000"/>
                            </a:schemeClr>
                          </a:solidFill>
                          <a:latin typeface="Arial" panose="020B0604020202020204" pitchFamily="34" charset="0"/>
                          <a:cs typeface="Arial" panose="020B0604020202020204" pitchFamily="34" charset="0"/>
                        </a:rPr>
                        <a:t>Emp</a:t>
                      </a:r>
                      <a:r>
                        <a:rPr lang="en-US" sz="900" b="1" spc="-50" dirty="0">
                          <a:solidFill>
                            <a:schemeClr val="tx1">
                              <a:lumMod val="50000"/>
                            </a:schemeClr>
                          </a:solidFill>
                          <a:latin typeface="Arial" panose="020B0604020202020204" pitchFamily="34" charset="0"/>
                          <a:cs typeface="Arial" panose="020B0604020202020204" pitchFamily="34" charset="0"/>
                        </a:rPr>
                        <a:t>l</a:t>
                      </a:r>
                      <a:r>
                        <a:rPr lang="en-US" sz="900" b="1" spc="-70" dirty="0">
                          <a:solidFill>
                            <a:schemeClr val="tx1">
                              <a:lumMod val="50000"/>
                            </a:schemeClr>
                          </a:solidFill>
                          <a:latin typeface="Arial" panose="020B0604020202020204" pitchFamily="34" charset="0"/>
                          <a:cs typeface="Arial" panose="020B0604020202020204" pitchFamily="34" charset="0"/>
                        </a:rPr>
                        <a:t>o</a:t>
                      </a:r>
                      <a:r>
                        <a:rPr lang="en-US" sz="900" b="1" spc="-15" dirty="0">
                          <a:solidFill>
                            <a:schemeClr val="tx1">
                              <a:lumMod val="50000"/>
                            </a:schemeClr>
                          </a:solidFill>
                          <a:latin typeface="Arial" panose="020B0604020202020204" pitchFamily="34" charset="0"/>
                          <a:cs typeface="Arial" panose="020B0604020202020204" pitchFamily="34" charset="0"/>
                        </a:rPr>
                        <a:t>ye</a:t>
                      </a:r>
                      <a:r>
                        <a:rPr lang="en-US" sz="900" b="1" dirty="0">
                          <a:solidFill>
                            <a:schemeClr val="tx1">
                              <a:lumMod val="50000"/>
                            </a:schemeClr>
                          </a:solidFill>
                          <a:latin typeface="Arial" panose="020B0604020202020204" pitchFamily="34" charset="0"/>
                          <a:cs typeface="Arial" panose="020B0604020202020204" pitchFamily="34" charset="0"/>
                        </a:rPr>
                        <a:t>e</a:t>
                      </a:r>
                      <a:r>
                        <a:rPr lang="en-US" sz="900" b="1" spc="-30" dirty="0">
                          <a:solidFill>
                            <a:schemeClr val="tx1">
                              <a:lumMod val="50000"/>
                            </a:schemeClr>
                          </a:solidFill>
                          <a:latin typeface="Arial" panose="020B0604020202020204" pitchFamily="34" charset="0"/>
                          <a:cs typeface="Arial" panose="020B0604020202020204" pitchFamily="34" charset="0"/>
                        </a:rPr>
                        <a:t> </a:t>
                      </a:r>
                      <a:r>
                        <a:rPr lang="en-US" sz="900" b="1" dirty="0">
                          <a:solidFill>
                            <a:schemeClr val="tx1">
                              <a:lumMod val="50000"/>
                            </a:schemeClr>
                          </a:solidFill>
                          <a:latin typeface="Arial" panose="020B0604020202020204" pitchFamily="34" charset="0"/>
                          <a:cs typeface="Arial" panose="020B0604020202020204" pitchFamily="34" charset="0"/>
                        </a:rPr>
                        <a:t>+</a:t>
                      </a:r>
                      <a:r>
                        <a:rPr lang="en-US" sz="900" b="1" spc="-30" dirty="0">
                          <a:solidFill>
                            <a:schemeClr val="tx1">
                              <a:lumMod val="50000"/>
                            </a:schemeClr>
                          </a:solidFill>
                          <a:latin typeface="Arial" panose="020B0604020202020204" pitchFamily="34" charset="0"/>
                          <a:cs typeface="Arial" panose="020B0604020202020204" pitchFamily="34" charset="0"/>
                        </a:rPr>
                        <a:t> </a:t>
                      </a:r>
                      <a:r>
                        <a:rPr lang="en-US" sz="900" b="1" spc="-15" dirty="0">
                          <a:solidFill>
                            <a:schemeClr val="tx1">
                              <a:lumMod val="50000"/>
                            </a:schemeClr>
                          </a:solidFill>
                          <a:latin typeface="Arial" panose="020B0604020202020204" pitchFamily="34" charset="0"/>
                          <a:cs typeface="Arial" panose="020B0604020202020204" pitchFamily="34" charset="0"/>
                        </a:rPr>
                        <a:t>Child(ren)</a:t>
                      </a:r>
                      <a:endParaRPr lang="en-US" sz="900" dirty="0">
                        <a:solidFill>
                          <a:schemeClr val="tx1">
                            <a:lumMod val="50000"/>
                          </a:schemeClr>
                        </a:solidFill>
                        <a:latin typeface="Arial" panose="020B0604020202020204" pitchFamily="34" charset="0"/>
                        <a:cs typeface="Arial" panose="020B0604020202020204" pitchFamily="34" charset="0"/>
                      </a:endParaRPr>
                    </a:p>
                  </a:txBody>
                  <a:tcPr marL="0" marR="0" marT="0" marB="0" anchor="ctr">
                    <a:lnR w="19050" cap="flat" cmpd="sng" algn="ctr">
                      <a:solidFill>
                        <a:srgbClr val="FFFFFF"/>
                      </a:solidFill>
                      <a:prstDash val="solid"/>
                      <a:round/>
                      <a:headEnd type="none" w="med" len="med"/>
                      <a:tailEnd type="none" w="med" len="med"/>
                    </a:lnR>
                    <a:noFill/>
                  </a:tcPr>
                </a:tc>
                <a:tc>
                  <a:txBody>
                    <a:bodyPr/>
                    <a:lstStyle/>
                    <a:p>
                      <a:pPr algn="ctr" fontAlgn="b"/>
                      <a:r>
                        <a:rPr lang="en-US" sz="1100" b="0" i="0" u="none" strike="noStrike" dirty="0">
                          <a:solidFill>
                            <a:srgbClr val="06899D"/>
                          </a:solidFill>
                          <a:effectLst/>
                          <a:latin typeface="Arial" panose="020B0604020202020204" pitchFamily="34" charset="0"/>
                        </a:rPr>
                        <a:t>$16.19</a:t>
                      </a:r>
                    </a:p>
                  </a:txBody>
                  <a:tcPr marL="7620" marR="7620" marT="762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fontAlgn="b"/>
                      <a:r>
                        <a:rPr lang="en-US" sz="1100" b="0" i="0" u="none" strike="noStrike" dirty="0">
                          <a:solidFill>
                            <a:srgbClr val="06899D"/>
                          </a:solidFill>
                          <a:effectLst/>
                          <a:latin typeface="Arial" panose="020B0604020202020204" pitchFamily="34" charset="0"/>
                        </a:rPr>
                        <a:t>$10.78</a:t>
                      </a:r>
                    </a:p>
                  </a:txBody>
                  <a:tcPr marL="7620" marR="7620" marT="762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extLst>
                  <a:ext uri="{0D108BD9-81ED-4DB2-BD59-A6C34878D82A}">
                    <a16:rowId xmlns:a16="http://schemas.microsoft.com/office/drawing/2014/main" val="10005"/>
                  </a:ext>
                </a:extLst>
              </a:tr>
              <a:tr h="350559">
                <a:tc>
                  <a:txBody>
                    <a:bodyPr/>
                    <a:lstStyle/>
                    <a:p>
                      <a:pPr marL="0" algn="r">
                        <a:lnSpc>
                          <a:spcPct val="100000"/>
                        </a:lnSpc>
                      </a:pPr>
                      <a:r>
                        <a:rPr lang="en-US" sz="900" b="1" spc="-15" dirty="0">
                          <a:solidFill>
                            <a:schemeClr val="tx1">
                              <a:lumMod val="50000"/>
                            </a:schemeClr>
                          </a:solidFill>
                          <a:latin typeface="Arial" panose="020B0604020202020204" pitchFamily="34" charset="0"/>
                          <a:cs typeface="Arial" panose="020B0604020202020204" pitchFamily="34" charset="0"/>
                        </a:rPr>
                        <a:t>Emp</a:t>
                      </a:r>
                      <a:r>
                        <a:rPr lang="en-US" sz="900" b="1" spc="-50" dirty="0">
                          <a:solidFill>
                            <a:schemeClr val="tx1">
                              <a:lumMod val="50000"/>
                            </a:schemeClr>
                          </a:solidFill>
                          <a:latin typeface="Arial" panose="020B0604020202020204" pitchFamily="34" charset="0"/>
                          <a:cs typeface="Arial" panose="020B0604020202020204" pitchFamily="34" charset="0"/>
                        </a:rPr>
                        <a:t>l</a:t>
                      </a:r>
                      <a:r>
                        <a:rPr lang="en-US" sz="900" b="1" spc="-70" dirty="0">
                          <a:solidFill>
                            <a:schemeClr val="tx1">
                              <a:lumMod val="50000"/>
                            </a:schemeClr>
                          </a:solidFill>
                          <a:latin typeface="Arial" panose="020B0604020202020204" pitchFamily="34" charset="0"/>
                          <a:cs typeface="Arial" panose="020B0604020202020204" pitchFamily="34" charset="0"/>
                        </a:rPr>
                        <a:t>o</a:t>
                      </a:r>
                      <a:r>
                        <a:rPr lang="en-US" sz="900" b="1" spc="-15" dirty="0">
                          <a:solidFill>
                            <a:schemeClr val="tx1">
                              <a:lumMod val="50000"/>
                            </a:schemeClr>
                          </a:solidFill>
                          <a:latin typeface="Arial" panose="020B0604020202020204" pitchFamily="34" charset="0"/>
                          <a:cs typeface="Arial" panose="020B0604020202020204" pitchFamily="34" charset="0"/>
                        </a:rPr>
                        <a:t>ye</a:t>
                      </a:r>
                      <a:r>
                        <a:rPr lang="en-US" sz="900" b="1" dirty="0">
                          <a:solidFill>
                            <a:schemeClr val="tx1">
                              <a:lumMod val="50000"/>
                            </a:schemeClr>
                          </a:solidFill>
                          <a:latin typeface="Arial" panose="020B0604020202020204" pitchFamily="34" charset="0"/>
                          <a:cs typeface="Arial" panose="020B0604020202020204" pitchFamily="34" charset="0"/>
                        </a:rPr>
                        <a:t>e</a:t>
                      </a:r>
                      <a:r>
                        <a:rPr lang="en-US" sz="900" b="1" spc="-30" dirty="0">
                          <a:solidFill>
                            <a:schemeClr val="tx1">
                              <a:lumMod val="50000"/>
                            </a:schemeClr>
                          </a:solidFill>
                          <a:latin typeface="Arial" panose="020B0604020202020204" pitchFamily="34" charset="0"/>
                          <a:cs typeface="Arial" panose="020B0604020202020204" pitchFamily="34" charset="0"/>
                        </a:rPr>
                        <a:t> </a:t>
                      </a:r>
                      <a:r>
                        <a:rPr lang="en-US" sz="900" b="1" dirty="0">
                          <a:solidFill>
                            <a:schemeClr val="tx1">
                              <a:lumMod val="50000"/>
                            </a:schemeClr>
                          </a:solidFill>
                          <a:latin typeface="Arial" panose="020B0604020202020204" pitchFamily="34" charset="0"/>
                          <a:cs typeface="Arial" panose="020B0604020202020204" pitchFamily="34" charset="0"/>
                        </a:rPr>
                        <a:t>+</a:t>
                      </a:r>
                      <a:r>
                        <a:rPr lang="en-US" sz="900" b="1" spc="-30" dirty="0">
                          <a:solidFill>
                            <a:schemeClr val="tx1">
                              <a:lumMod val="50000"/>
                            </a:schemeClr>
                          </a:solidFill>
                          <a:latin typeface="Arial" panose="020B0604020202020204" pitchFamily="34" charset="0"/>
                          <a:cs typeface="Arial" panose="020B0604020202020204" pitchFamily="34" charset="0"/>
                        </a:rPr>
                        <a:t> </a:t>
                      </a:r>
                      <a:r>
                        <a:rPr lang="en-US" sz="900" b="1" spc="-90" dirty="0">
                          <a:solidFill>
                            <a:schemeClr val="tx1">
                              <a:lumMod val="50000"/>
                            </a:schemeClr>
                          </a:solidFill>
                          <a:latin typeface="Arial" panose="020B0604020202020204" pitchFamily="34" charset="0"/>
                          <a:cs typeface="Arial" panose="020B0604020202020204" pitchFamily="34" charset="0"/>
                        </a:rPr>
                        <a:t>F</a:t>
                      </a:r>
                      <a:r>
                        <a:rPr lang="en-US" sz="900" b="1" spc="-15" dirty="0">
                          <a:solidFill>
                            <a:schemeClr val="tx1">
                              <a:lumMod val="50000"/>
                            </a:schemeClr>
                          </a:solidFill>
                          <a:latin typeface="Arial" panose="020B0604020202020204" pitchFamily="34" charset="0"/>
                          <a:cs typeface="Arial" panose="020B0604020202020204" pitchFamily="34" charset="0"/>
                        </a:rPr>
                        <a:t>ami</a:t>
                      </a:r>
                      <a:r>
                        <a:rPr lang="en-US" sz="900" b="1" spc="-135" dirty="0">
                          <a:solidFill>
                            <a:schemeClr val="tx1">
                              <a:lumMod val="50000"/>
                            </a:schemeClr>
                          </a:solidFill>
                          <a:latin typeface="Arial" panose="020B0604020202020204" pitchFamily="34" charset="0"/>
                          <a:cs typeface="Arial" panose="020B0604020202020204" pitchFamily="34" charset="0"/>
                        </a:rPr>
                        <a:t>l</a:t>
                      </a:r>
                      <a:r>
                        <a:rPr lang="en-US" sz="900" b="1" dirty="0">
                          <a:solidFill>
                            <a:schemeClr val="tx1">
                              <a:lumMod val="50000"/>
                            </a:schemeClr>
                          </a:solidFill>
                          <a:latin typeface="Arial" panose="020B0604020202020204" pitchFamily="34" charset="0"/>
                          <a:cs typeface="Arial" panose="020B0604020202020204" pitchFamily="34" charset="0"/>
                        </a:rPr>
                        <a:t>y</a:t>
                      </a:r>
                      <a:endParaRPr lang="en-US" sz="900" dirty="0">
                        <a:solidFill>
                          <a:schemeClr val="tx1">
                            <a:lumMod val="50000"/>
                          </a:schemeClr>
                        </a:solidFill>
                        <a:latin typeface="Arial" panose="020B0604020202020204" pitchFamily="34" charset="0"/>
                        <a:cs typeface="Arial" panose="020B0604020202020204" pitchFamily="34" charset="0"/>
                      </a:endParaRPr>
                    </a:p>
                  </a:txBody>
                  <a:tcPr marL="0" marR="0" marT="0" marB="0" anchor="ctr">
                    <a:lnR w="19050" cap="flat" cmpd="sng" algn="ctr">
                      <a:solidFill>
                        <a:srgbClr val="FFFFFF"/>
                      </a:solidFill>
                      <a:prstDash val="solid"/>
                      <a:round/>
                      <a:headEnd type="none" w="med" len="med"/>
                      <a:tailEnd type="none" w="med" len="med"/>
                    </a:lnR>
                    <a:noFill/>
                  </a:tcPr>
                </a:tc>
                <a:tc>
                  <a:txBody>
                    <a:bodyPr/>
                    <a:lstStyle/>
                    <a:p>
                      <a:pPr algn="ctr" fontAlgn="b"/>
                      <a:r>
                        <a:rPr lang="en-US" sz="1100" b="0" i="0" u="none" strike="noStrike" dirty="0">
                          <a:solidFill>
                            <a:srgbClr val="06899D"/>
                          </a:solidFill>
                          <a:effectLst/>
                          <a:latin typeface="Arial" panose="020B0604020202020204" pitchFamily="34" charset="0"/>
                        </a:rPr>
                        <a:t>$25.16</a:t>
                      </a:r>
                    </a:p>
                  </a:txBody>
                  <a:tcPr marL="7620" marR="7620" marT="762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fontAlgn="b"/>
                      <a:r>
                        <a:rPr lang="en-US" sz="1100" b="0" i="0" u="none" strike="noStrike" dirty="0">
                          <a:solidFill>
                            <a:srgbClr val="06899D"/>
                          </a:solidFill>
                          <a:effectLst/>
                          <a:latin typeface="Arial" panose="020B0604020202020204" pitchFamily="34" charset="0"/>
                        </a:rPr>
                        <a:t>$17.71</a:t>
                      </a:r>
                    </a:p>
                  </a:txBody>
                  <a:tcPr marL="7620" marR="7620" marT="762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extLst>
                  <a:ext uri="{0D108BD9-81ED-4DB2-BD59-A6C34878D82A}">
                    <a16:rowId xmlns:a16="http://schemas.microsoft.com/office/drawing/2014/main" val="10006"/>
                  </a:ext>
                </a:extLst>
              </a:tr>
            </a:tbl>
          </a:graphicData>
        </a:graphic>
      </p:graphicFrame>
      <p:sp>
        <p:nvSpPr>
          <p:cNvPr id="4" name="TextBox 3">
            <a:extLst>
              <a:ext uri="{FF2B5EF4-FFF2-40B4-BE49-F238E27FC236}">
                <a16:creationId xmlns:a16="http://schemas.microsoft.com/office/drawing/2014/main" id="{60AD1806-57A7-4F31-866A-095179757165}"/>
              </a:ext>
            </a:extLst>
          </p:cNvPr>
          <p:cNvSpPr txBox="1"/>
          <p:nvPr/>
        </p:nvSpPr>
        <p:spPr>
          <a:xfrm>
            <a:off x="760642" y="6356352"/>
            <a:ext cx="1438275" cy="261610"/>
          </a:xfrm>
          <a:prstGeom prst="rect">
            <a:avLst/>
          </a:prstGeom>
          <a:noFill/>
        </p:spPr>
        <p:txBody>
          <a:bodyPr wrap="square" rtlCol="0">
            <a:spAutoFit/>
          </a:bodyPr>
          <a:lstStyle/>
          <a:p>
            <a:r>
              <a:rPr lang="en-US" sz="1050" dirty="0"/>
              <a:t>*After deductible</a:t>
            </a:r>
          </a:p>
        </p:txBody>
      </p:sp>
    </p:spTree>
    <p:extLst>
      <p:ext uri="{BB962C8B-B14F-4D97-AF65-F5344CB8AC3E}">
        <p14:creationId xmlns:p14="http://schemas.microsoft.com/office/powerpoint/2010/main" val="394593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35">
            <a:extLst>
              <a:ext uri="{FF2B5EF4-FFF2-40B4-BE49-F238E27FC236}">
                <a16:creationId xmlns:a16="http://schemas.microsoft.com/office/drawing/2014/main" id="{AA2EF8A0-0A48-4562-B469-32E9EDAAFF14}"/>
              </a:ext>
            </a:extLst>
          </p:cNvPr>
          <p:cNvSpPr/>
          <p:nvPr/>
        </p:nvSpPr>
        <p:spPr>
          <a:xfrm>
            <a:off x="0" y="3831018"/>
            <a:ext cx="9144000" cy="2495361"/>
          </a:xfrm>
          <a:custGeom>
            <a:avLst/>
            <a:gdLst>
              <a:gd name="connsiteX0" fmla="*/ 6092943 w 12192000"/>
              <a:gd name="connsiteY0" fmla="*/ 0 h 3327148"/>
              <a:gd name="connsiteX1" fmla="*/ 12014823 w 12192000"/>
              <a:gd name="connsiteY1" fmla="*/ 1395220 h 3327148"/>
              <a:gd name="connsiteX2" fmla="*/ 12192000 w 12192000"/>
              <a:gd name="connsiteY2" fmla="*/ 1497650 h 3327148"/>
              <a:gd name="connsiteX3" fmla="*/ 12192000 w 12192000"/>
              <a:gd name="connsiteY3" fmla="*/ 1688434 h 3327148"/>
              <a:gd name="connsiteX4" fmla="*/ 12192000 w 12192000"/>
              <a:gd name="connsiteY4" fmla="*/ 3327148 h 3327148"/>
              <a:gd name="connsiteX5" fmla="*/ 0 w 12192000"/>
              <a:gd name="connsiteY5" fmla="*/ 3327148 h 3327148"/>
              <a:gd name="connsiteX6" fmla="*/ 0 w 12192000"/>
              <a:gd name="connsiteY6" fmla="*/ 1684669 h 3327148"/>
              <a:gd name="connsiteX7" fmla="*/ 0 w 12192000"/>
              <a:gd name="connsiteY7" fmla="*/ 1494115 h 3327148"/>
              <a:gd name="connsiteX8" fmla="*/ 171062 w 12192000"/>
              <a:gd name="connsiteY8" fmla="*/ 1395220 h 3327148"/>
              <a:gd name="connsiteX9" fmla="*/ 6092943 w 12192000"/>
              <a:gd name="connsiteY9" fmla="*/ 0 h 332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327148">
                <a:moveTo>
                  <a:pt x="6092943" y="0"/>
                </a:moveTo>
                <a:cubicBezTo>
                  <a:pt x="8380477" y="0"/>
                  <a:pt x="10461814" y="529471"/>
                  <a:pt x="12014823" y="1395220"/>
                </a:cubicBezTo>
                <a:lnTo>
                  <a:pt x="12192000" y="1497650"/>
                </a:lnTo>
                <a:lnTo>
                  <a:pt x="12192000" y="1688434"/>
                </a:lnTo>
                <a:lnTo>
                  <a:pt x="12192000" y="3327148"/>
                </a:lnTo>
                <a:lnTo>
                  <a:pt x="0" y="3327148"/>
                </a:lnTo>
                <a:lnTo>
                  <a:pt x="0" y="1684669"/>
                </a:lnTo>
                <a:lnTo>
                  <a:pt x="0" y="1494115"/>
                </a:lnTo>
                <a:lnTo>
                  <a:pt x="171062" y="1395220"/>
                </a:lnTo>
                <a:cubicBezTo>
                  <a:pt x="1724071" y="529471"/>
                  <a:pt x="3805408" y="0"/>
                  <a:pt x="6092943" y="0"/>
                </a:cubicBezTo>
                <a:close/>
              </a:path>
            </a:pathLst>
          </a:custGeom>
          <a:solidFill>
            <a:srgbClr val="06899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endParaRPr lang="en-US" sz="1400" dirty="0">
              <a:solidFill>
                <a:prstClr val="white"/>
              </a:solidFill>
              <a:latin typeface="Century Gothic" panose="020F0302020204030204"/>
            </a:endParaRPr>
          </a:p>
        </p:txBody>
      </p:sp>
      <p:sp>
        <p:nvSpPr>
          <p:cNvPr id="7" name="circle">
            <a:extLst>
              <a:ext uri="{FF2B5EF4-FFF2-40B4-BE49-F238E27FC236}">
                <a16:creationId xmlns:a16="http://schemas.microsoft.com/office/drawing/2014/main" id="{DB593501-945E-4EA1-AB4B-1944A5C32D8C}"/>
              </a:ext>
            </a:extLst>
          </p:cNvPr>
          <p:cNvSpPr>
            <a:spLocks noChangeArrowheads="1"/>
          </p:cNvSpPr>
          <p:nvPr/>
        </p:nvSpPr>
        <p:spPr bwMode="auto">
          <a:xfrm>
            <a:off x="5883519" y="3603227"/>
            <a:ext cx="776986" cy="776986"/>
          </a:xfrm>
          <a:prstGeom prst="ellipse">
            <a:avLst/>
          </a:prstGeom>
          <a:solidFill>
            <a:srgbClr val="76C1C6"/>
          </a:solidFill>
          <a:ln w="57150">
            <a:solidFill>
              <a:schemeClr val="accent1">
                <a:lumMod val="20000"/>
                <a:lumOff val="80000"/>
              </a:schemeClr>
            </a:solidFill>
          </a:ln>
        </p:spPr>
        <p:txBody>
          <a:bodyPr vert="horz" wrap="square" lIns="68580" tIns="34290" rIns="68580" bIns="34290" numCol="1" anchor="t" anchorCtr="0" compatLnSpc="1">
            <a:prstTxWarp prst="textNoShape">
              <a:avLst/>
            </a:prstTxWarp>
            <a:normAutofit/>
          </a:bodyPr>
          <a:lstStyle/>
          <a:p>
            <a:pPr defTabSz="685800"/>
            <a:endParaRPr lang="en-US" sz="1400" dirty="0">
              <a:solidFill>
                <a:prstClr val="black"/>
              </a:solidFill>
              <a:latin typeface="Century Gothic" panose="020F0302020204030204"/>
            </a:endParaRPr>
          </a:p>
        </p:txBody>
      </p:sp>
      <p:sp>
        <p:nvSpPr>
          <p:cNvPr id="2" name="Title 1">
            <a:extLst>
              <a:ext uri="{FF2B5EF4-FFF2-40B4-BE49-F238E27FC236}">
                <a16:creationId xmlns:a16="http://schemas.microsoft.com/office/drawing/2014/main" id="{CC6EB360-744F-48C7-9D5E-D87FC87AF8DA}"/>
              </a:ext>
            </a:extLst>
          </p:cNvPr>
          <p:cNvSpPr>
            <a:spLocks noGrp="1"/>
          </p:cNvSpPr>
          <p:nvPr>
            <p:ph type="title"/>
          </p:nvPr>
        </p:nvSpPr>
        <p:spPr/>
        <p:txBody>
          <a:bodyPr/>
          <a:lstStyle/>
          <a:p>
            <a:r>
              <a:rPr lang="en-US" dirty="0"/>
              <a:t>Health Benefits</a:t>
            </a:r>
          </a:p>
        </p:txBody>
      </p:sp>
      <p:sp>
        <p:nvSpPr>
          <p:cNvPr id="4" name="circle">
            <a:extLst>
              <a:ext uri="{FF2B5EF4-FFF2-40B4-BE49-F238E27FC236}">
                <a16:creationId xmlns:a16="http://schemas.microsoft.com/office/drawing/2014/main" id="{B987D69B-F55A-46A1-BF29-1CD2090BCD3E}"/>
              </a:ext>
            </a:extLst>
          </p:cNvPr>
          <p:cNvSpPr>
            <a:spLocks noChangeArrowheads="1"/>
          </p:cNvSpPr>
          <p:nvPr/>
        </p:nvSpPr>
        <p:spPr bwMode="auto">
          <a:xfrm>
            <a:off x="732061" y="4115643"/>
            <a:ext cx="775402" cy="776986"/>
          </a:xfrm>
          <a:prstGeom prst="ellipse">
            <a:avLst/>
          </a:prstGeom>
          <a:solidFill>
            <a:srgbClr val="000000"/>
          </a:solidFill>
          <a:ln w="57150">
            <a:solidFill>
              <a:schemeClr val="accent1">
                <a:lumMod val="20000"/>
                <a:lumOff val="80000"/>
              </a:schemeClr>
            </a:solidFill>
          </a:ln>
        </p:spPr>
        <p:txBody>
          <a:bodyPr vert="horz" wrap="square" lIns="68580" tIns="34290" rIns="68580" bIns="34290" numCol="1" anchor="t" anchorCtr="0" compatLnSpc="1">
            <a:prstTxWarp prst="textNoShape">
              <a:avLst/>
            </a:prstTxWarp>
            <a:normAutofit/>
          </a:bodyPr>
          <a:lstStyle/>
          <a:p>
            <a:pPr defTabSz="685800"/>
            <a:endParaRPr lang="en-US" sz="1400" dirty="0">
              <a:solidFill>
                <a:prstClr val="black"/>
              </a:solidFill>
              <a:latin typeface="Century Gothic" panose="020F0302020204030204"/>
            </a:endParaRPr>
          </a:p>
        </p:txBody>
      </p:sp>
      <p:sp>
        <p:nvSpPr>
          <p:cNvPr id="5" name="circle">
            <a:extLst>
              <a:ext uri="{FF2B5EF4-FFF2-40B4-BE49-F238E27FC236}">
                <a16:creationId xmlns:a16="http://schemas.microsoft.com/office/drawing/2014/main" id="{2B4774BF-5CF6-4F55-8F9C-39BD9494315C}"/>
              </a:ext>
            </a:extLst>
          </p:cNvPr>
          <p:cNvSpPr>
            <a:spLocks noChangeArrowheads="1"/>
          </p:cNvSpPr>
          <p:nvPr/>
        </p:nvSpPr>
        <p:spPr bwMode="auto">
          <a:xfrm>
            <a:off x="2448686" y="3640026"/>
            <a:ext cx="776986" cy="776986"/>
          </a:xfrm>
          <a:prstGeom prst="ellipse">
            <a:avLst/>
          </a:prstGeom>
          <a:solidFill>
            <a:schemeClr val="accent2">
              <a:lumMod val="50000"/>
            </a:schemeClr>
          </a:solidFill>
          <a:ln w="57150">
            <a:solidFill>
              <a:schemeClr val="accent1">
                <a:lumMod val="20000"/>
                <a:lumOff val="80000"/>
              </a:schemeClr>
            </a:solidFill>
          </a:ln>
        </p:spPr>
        <p:txBody>
          <a:bodyPr vert="horz" wrap="square" lIns="68580" tIns="34290" rIns="68580" bIns="34290" numCol="1" anchor="t" anchorCtr="0" compatLnSpc="1">
            <a:prstTxWarp prst="textNoShape">
              <a:avLst/>
            </a:prstTxWarp>
            <a:normAutofit/>
          </a:bodyPr>
          <a:lstStyle/>
          <a:p>
            <a:pPr defTabSz="685800"/>
            <a:endParaRPr lang="en-US" sz="1400" dirty="0">
              <a:solidFill>
                <a:prstClr val="black"/>
              </a:solidFill>
              <a:latin typeface="Century Gothic" panose="020F0302020204030204"/>
            </a:endParaRPr>
          </a:p>
        </p:txBody>
      </p:sp>
      <p:sp>
        <p:nvSpPr>
          <p:cNvPr id="6" name="circle">
            <a:extLst>
              <a:ext uri="{FF2B5EF4-FFF2-40B4-BE49-F238E27FC236}">
                <a16:creationId xmlns:a16="http://schemas.microsoft.com/office/drawing/2014/main" id="{AEE34469-4A97-4EC5-859D-3CEB024DD1B9}"/>
              </a:ext>
            </a:extLst>
          </p:cNvPr>
          <p:cNvSpPr>
            <a:spLocks noChangeArrowheads="1"/>
          </p:cNvSpPr>
          <p:nvPr/>
        </p:nvSpPr>
        <p:spPr bwMode="auto">
          <a:xfrm>
            <a:off x="4166895" y="3481650"/>
            <a:ext cx="775402" cy="776986"/>
          </a:xfrm>
          <a:prstGeom prst="ellipse">
            <a:avLst/>
          </a:prstGeom>
          <a:solidFill>
            <a:schemeClr val="accent4"/>
          </a:solidFill>
          <a:ln w="57150">
            <a:solidFill>
              <a:schemeClr val="accent1">
                <a:lumMod val="20000"/>
                <a:lumOff val="80000"/>
              </a:schemeClr>
            </a:solidFill>
          </a:ln>
        </p:spPr>
        <p:txBody>
          <a:bodyPr vert="horz" wrap="square" lIns="68580" tIns="34290" rIns="68580" bIns="34290" numCol="1" anchor="t" anchorCtr="0" compatLnSpc="1">
            <a:prstTxWarp prst="textNoShape">
              <a:avLst/>
            </a:prstTxWarp>
            <a:normAutofit/>
          </a:bodyPr>
          <a:lstStyle/>
          <a:p>
            <a:pPr defTabSz="685800"/>
            <a:endParaRPr lang="en-US" sz="1400" dirty="0">
              <a:solidFill>
                <a:prstClr val="black"/>
              </a:solidFill>
              <a:latin typeface="Century Gothic" panose="020F0302020204030204"/>
            </a:endParaRPr>
          </a:p>
        </p:txBody>
      </p:sp>
      <p:sp>
        <p:nvSpPr>
          <p:cNvPr id="8" name="TextBox 7">
            <a:extLst>
              <a:ext uri="{FF2B5EF4-FFF2-40B4-BE49-F238E27FC236}">
                <a16:creationId xmlns:a16="http://schemas.microsoft.com/office/drawing/2014/main" id="{3DF59D94-A35B-4D1B-96D6-5F9AE584D3E5}"/>
              </a:ext>
            </a:extLst>
          </p:cNvPr>
          <p:cNvSpPr txBox="1"/>
          <p:nvPr/>
        </p:nvSpPr>
        <p:spPr>
          <a:xfrm>
            <a:off x="273331" y="3486447"/>
            <a:ext cx="1682582" cy="1177245"/>
          </a:xfrm>
          <a:prstGeom prst="rect">
            <a:avLst/>
          </a:prstGeom>
          <a:noFill/>
        </p:spPr>
        <p:txBody>
          <a:bodyPr wrap="square" lIns="68580" tIns="34290" rIns="68580" bIns="34290" rtlCol="0">
            <a:normAutofit/>
          </a:bodyPr>
          <a:lstStyle/>
          <a:p>
            <a:pPr algn="ctr" defTabSz="685800"/>
            <a:r>
              <a:rPr lang="en-US" sz="2100" b="1" dirty="0">
                <a:solidFill>
                  <a:srgbClr val="06899D"/>
                </a:solidFill>
                <a:latin typeface="Century Gothic" panose="020F0302020204030204"/>
              </a:rPr>
              <a:t>Medical</a:t>
            </a:r>
          </a:p>
        </p:txBody>
      </p:sp>
      <p:sp>
        <p:nvSpPr>
          <p:cNvPr id="9" name="TextBox 8">
            <a:extLst>
              <a:ext uri="{FF2B5EF4-FFF2-40B4-BE49-F238E27FC236}">
                <a16:creationId xmlns:a16="http://schemas.microsoft.com/office/drawing/2014/main" id="{147E0D90-8464-49FB-9C9F-03B469E0837B}"/>
              </a:ext>
            </a:extLst>
          </p:cNvPr>
          <p:cNvSpPr txBox="1"/>
          <p:nvPr/>
        </p:nvSpPr>
        <p:spPr>
          <a:xfrm>
            <a:off x="1995491" y="3019663"/>
            <a:ext cx="1682582" cy="1177245"/>
          </a:xfrm>
          <a:prstGeom prst="rect">
            <a:avLst/>
          </a:prstGeom>
          <a:noFill/>
        </p:spPr>
        <p:txBody>
          <a:bodyPr wrap="square" lIns="68580" tIns="34290" rIns="68580" bIns="34290" rtlCol="0">
            <a:normAutofit/>
          </a:bodyPr>
          <a:lstStyle/>
          <a:p>
            <a:pPr algn="ctr" defTabSz="685800"/>
            <a:r>
              <a:rPr lang="en-US" sz="2100" b="1" dirty="0">
                <a:solidFill>
                  <a:srgbClr val="06899D"/>
                </a:solidFill>
                <a:latin typeface="Century Gothic" panose="020F0302020204030204"/>
              </a:rPr>
              <a:t>Emergency</a:t>
            </a:r>
          </a:p>
        </p:txBody>
      </p:sp>
      <p:sp>
        <p:nvSpPr>
          <p:cNvPr id="10" name="TextBox 9">
            <a:extLst>
              <a:ext uri="{FF2B5EF4-FFF2-40B4-BE49-F238E27FC236}">
                <a16:creationId xmlns:a16="http://schemas.microsoft.com/office/drawing/2014/main" id="{110B8C33-ACAE-4F72-863F-0ACE8AB31EF7}"/>
              </a:ext>
            </a:extLst>
          </p:cNvPr>
          <p:cNvSpPr txBox="1"/>
          <p:nvPr/>
        </p:nvSpPr>
        <p:spPr>
          <a:xfrm>
            <a:off x="3730709" y="2781415"/>
            <a:ext cx="1682582" cy="623248"/>
          </a:xfrm>
          <a:prstGeom prst="rect">
            <a:avLst/>
          </a:prstGeom>
          <a:noFill/>
        </p:spPr>
        <p:txBody>
          <a:bodyPr wrap="square" lIns="68580" tIns="34290" rIns="68580" bIns="34290" rtlCol="0">
            <a:normAutofit/>
          </a:bodyPr>
          <a:lstStyle/>
          <a:p>
            <a:pPr algn="ctr" defTabSz="685800"/>
            <a:r>
              <a:rPr lang="en-US" sz="2100" b="1" dirty="0">
                <a:solidFill>
                  <a:srgbClr val="06899D"/>
                </a:solidFill>
                <a:latin typeface="Century Gothic" panose="020F0302020204030204"/>
              </a:rPr>
              <a:t>Health</a:t>
            </a:r>
          </a:p>
        </p:txBody>
      </p:sp>
      <p:sp>
        <p:nvSpPr>
          <p:cNvPr id="11" name="TextBox 10">
            <a:extLst>
              <a:ext uri="{FF2B5EF4-FFF2-40B4-BE49-F238E27FC236}">
                <a16:creationId xmlns:a16="http://schemas.microsoft.com/office/drawing/2014/main" id="{840B9951-FE18-425F-97A1-5D9173D1DEB2}"/>
              </a:ext>
            </a:extLst>
          </p:cNvPr>
          <p:cNvSpPr txBox="1"/>
          <p:nvPr/>
        </p:nvSpPr>
        <p:spPr>
          <a:xfrm>
            <a:off x="5412112" y="2994154"/>
            <a:ext cx="1682582" cy="1177245"/>
          </a:xfrm>
          <a:prstGeom prst="rect">
            <a:avLst/>
          </a:prstGeom>
          <a:noFill/>
        </p:spPr>
        <p:txBody>
          <a:bodyPr wrap="square" lIns="68580" tIns="34290" rIns="68580" bIns="34290" rtlCol="0">
            <a:normAutofit/>
          </a:bodyPr>
          <a:lstStyle/>
          <a:p>
            <a:pPr algn="ctr" defTabSz="685800"/>
            <a:r>
              <a:rPr lang="en-US" sz="2100" b="1" dirty="0">
                <a:solidFill>
                  <a:srgbClr val="06899D"/>
                </a:solidFill>
                <a:latin typeface="Century Gothic" panose="020F0302020204030204"/>
              </a:rPr>
              <a:t>Dental</a:t>
            </a:r>
          </a:p>
        </p:txBody>
      </p:sp>
      <p:pic>
        <p:nvPicPr>
          <p:cNvPr id="12" name="Picture 11">
            <a:extLst>
              <a:ext uri="{FF2B5EF4-FFF2-40B4-BE49-F238E27FC236}">
                <a16:creationId xmlns:a16="http://schemas.microsoft.com/office/drawing/2014/main" id="{2E423D17-8BEE-46E1-908B-98E265BE1705}"/>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37000" contrast="100000"/>
                    </a14:imgEffect>
                  </a14:imgLayer>
                </a14:imgProps>
              </a:ext>
              <a:ext uri="{28A0092B-C50C-407E-A947-70E740481C1C}">
                <a14:useLocalDpi xmlns:a14="http://schemas.microsoft.com/office/drawing/2010/main" val="0"/>
              </a:ext>
            </a:extLst>
          </a:blip>
          <a:stretch>
            <a:fillRect/>
          </a:stretch>
        </p:blipFill>
        <p:spPr>
          <a:xfrm>
            <a:off x="4284034" y="3661173"/>
            <a:ext cx="539543" cy="461812"/>
          </a:xfrm>
          <a:prstGeom prst="rect">
            <a:avLst/>
          </a:prstGeom>
        </p:spPr>
      </p:pic>
      <p:pic>
        <p:nvPicPr>
          <p:cNvPr id="13" name="Picture 12">
            <a:extLst>
              <a:ext uri="{FF2B5EF4-FFF2-40B4-BE49-F238E27FC236}">
                <a16:creationId xmlns:a16="http://schemas.microsoft.com/office/drawing/2014/main" id="{1AE0CF07-C33F-43D1-A180-3CB3E16AE88F}"/>
              </a:ext>
            </a:extLst>
          </p:cNvPr>
          <p:cNvPicPr>
            <a:picLocks noChangeAspect="1"/>
          </p:cNvPicPr>
          <p:nvPr/>
        </p:nvPicPr>
        <p:blipFill>
          <a:blip r:embed="rId4" cstate="hq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5998641" y="3698674"/>
            <a:ext cx="546332" cy="546332"/>
          </a:xfrm>
          <a:prstGeom prst="rect">
            <a:avLst/>
          </a:prstGeom>
          <a:noFill/>
          <a:ln>
            <a:noFill/>
          </a:ln>
        </p:spPr>
      </p:pic>
      <p:pic>
        <p:nvPicPr>
          <p:cNvPr id="14" name="Picture 13">
            <a:extLst>
              <a:ext uri="{FF2B5EF4-FFF2-40B4-BE49-F238E27FC236}">
                <a16:creationId xmlns:a16="http://schemas.microsoft.com/office/drawing/2014/main" id="{D022E056-56E2-49CB-9875-507F299B78B2}"/>
              </a:ext>
            </a:extLst>
          </p:cNvPr>
          <p:cNvPicPr>
            <a:picLocks noChangeAspect="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brightnessContrast bright="-36000" contrast="100000"/>
                    </a14:imgEffect>
                  </a14:imgLayer>
                </a14:imgProps>
              </a:ext>
              <a:ext uri="{28A0092B-C50C-407E-A947-70E740481C1C}">
                <a14:useLocalDpi xmlns:a14="http://schemas.microsoft.com/office/drawing/2010/main" val="0"/>
              </a:ext>
            </a:extLst>
          </a:blip>
          <a:stretch>
            <a:fillRect/>
          </a:stretch>
        </p:blipFill>
        <p:spPr>
          <a:xfrm>
            <a:off x="2602278" y="3787681"/>
            <a:ext cx="507536" cy="470957"/>
          </a:xfrm>
          <a:prstGeom prst="rect">
            <a:avLst/>
          </a:prstGeom>
        </p:spPr>
      </p:pic>
      <p:pic>
        <p:nvPicPr>
          <p:cNvPr id="15" name="Picture 14">
            <a:extLst>
              <a:ext uri="{FF2B5EF4-FFF2-40B4-BE49-F238E27FC236}">
                <a16:creationId xmlns:a16="http://schemas.microsoft.com/office/drawing/2014/main" id="{5AC22447-D831-42F5-9A6A-5F6E604704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3708" y="4245006"/>
            <a:ext cx="512108" cy="516681"/>
          </a:xfrm>
          <a:prstGeom prst="rect">
            <a:avLst/>
          </a:prstGeom>
        </p:spPr>
      </p:pic>
      <p:grpSp>
        <p:nvGrpSpPr>
          <p:cNvPr id="16" name="Group 15">
            <a:extLst>
              <a:ext uri="{FF2B5EF4-FFF2-40B4-BE49-F238E27FC236}">
                <a16:creationId xmlns:a16="http://schemas.microsoft.com/office/drawing/2014/main" id="{1BDA7C83-128C-46B9-BD1E-F4BAB2D21200}"/>
              </a:ext>
            </a:extLst>
          </p:cNvPr>
          <p:cNvGrpSpPr/>
          <p:nvPr/>
        </p:nvGrpSpPr>
        <p:grpSpPr>
          <a:xfrm>
            <a:off x="7146151" y="3486447"/>
            <a:ext cx="1682582" cy="1731243"/>
            <a:chOff x="7146151" y="2982398"/>
            <a:chExt cx="1682582" cy="1731243"/>
          </a:xfrm>
        </p:grpSpPr>
        <p:sp>
          <p:nvSpPr>
            <p:cNvPr id="17" name="circle">
              <a:extLst>
                <a:ext uri="{FF2B5EF4-FFF2-40B4-BE49-F238E27FC236}">
                  <a16:creationId xmlns:a16="http://schemas.microsoft.com/office/drawing/2014/main" id="{A87EA5EB-0362-4847-93A8-758960F1AFE7}"/>
                </a:ext>
              </a:extLst>
            </p:cNvPr>
            <p:cNvSpPr>
              <a:spLocks noChangeArrowheads="1"/>
            </p:cNvSpPr>
            <p:nvPr/>
          </p:nvSpPr>
          <p:spPr bwMode="auto">
            <a:xfrm>
              <a:off x="7601729" y="3611594"/>
              <a:ext cx="774610" cy="775402"/>
            </a:xfrm>
            <a:prstGeom prst="ellipse">
              <a:avLst/>
            </a:prstGeom>
            <a:solidFill>
              <a:srgbClr val="FFFFFF"/>
            </a:solidFill>
            <a:ln w="57150">
              <a:solidFill>
                <a:schemeClr val="accent1">
                  <a:lumMod val="20000"/>
                  <a:lumOff val="80000"/>
                </a:schemeClr>
              </a:solidFill>
            </a:ln>
          </p:spPr>
          <p:txBody>
            <a:bodyPr vert="horz" wrap="square" lIns="68580" tIns="34290" rIns="68580" bIns="34290" numCol="1" anchor="t" anchorCtr="0" compatLnSpc="1">
              <a:prstTxWarp prst="textNoShape">
                <a:avLst/>
              </a:prstTxWarp>
              <a:normAutofit/>
            </a:bodyPr>
            <a:lstStyle/>
            <a:p>
              <a:pPr defTabSz="685800"/>
              <a:endParaRPr lang="en-US" sz="1400" b="1" dirty="0">
                <a:solidFill>
                  <a:srgbClr val="06899D"/>
                </a:solidFill>
                <a:latin typeface="Century Gothic" panose="020F0302020204030204"/>
              </a:endParaRPr>
            </a:p>
          </p:txBody>
        </p:sp>
        <p:sp>
          <p:nvSpPr>
            <p:cNvPr id="18" name="TextBox 17">
              <a:extLst>
                <a:ext uri="{FF2B5EF4-FFF2-40B4-BE49-F238E27FC236}">
                  <a16:creationId xmlns:a16="http://schemas.microsoft.com/office/drawing/2014/main" id="{4D6F0B45-3A77-49C6-B39D-D310EFF60AFD}"/>
                </a:ext>
              </a:extLst>
            </p:cNvPr>
            <p:cNvSpPr txBox="1"/>
            <p:nvPr/>
          </p:nvSpPr>
          <p:spPr>
            <a:xfrm>
              <a:off x="7146151" y="2982398"/>
              <a:ext cx="1682582" cy="1731243"/>
            </a:xfrm>
            <a:prstGeom prst="rect">
              <a:avLst/>
            </a:prstGeom>
            <a:noFill/>
          </p:spPr>
          <p:txBody>
            <a:bodyPr wrap="square" lIns="68580" tIns="34290" rIns="68580" bIns="34290" rtlCol="0">
              <a:normAutofit/>
            </a:bodyPr>
            <a:lstStyle/>
            <a:p>
              <a:pPr algn="ctr" defTabSz="685800"/>
              <a:r>
                <a:rPr lang="en-US" sz="2100" b="1" dirty="0">
                  <a:solidFill>
                    <a:srgbClr val="06899D"/>
                  </a:solidFill>
                  <a:latin typeface="Century Gothic" panose="020F0302020204030204"/>
                </a:rPr>
                <a:t>Pharmacy</a:t>
              </a:r>
            </a:p>
          </p:txBody>
        </p:sp>
        <p:grpSp>
          <p:nvGrpSpPr>
            <p:cNvPr id="19" name="prescription symbol">
              <a:extLst>
                <a:ext uri="{FF2B5EF4-FFF2-40B4-BE49-F238E27FC236}">
                  <a16:creationId xmlns:a16="http://schemas.microsoft.com/office/drawing/2014/main" id="{D6F20285-FCAC-4287-A869-2BDCCD6FE001}"/>
                </a:ext>
              </a:extLst>
            </p:cNvPr>
            <p:cNvGrpSpPr/>
            <p:nvPr/>
          </p:nvGrpSpPr>
          <p:grpSpPr>
            <a:xfrm>
              <a:off x="7702270" y="3778228"/>
              <a:ext cx="584937" cy="442134"/>
              <a:chOff x="5021263" y="862013"/>
              <a:chExt cx="1179513" cy="890588"/>
            </a:xfrm>
            <a:solidFill>
              <a:schemeClr val="bg1"/>
            </a:solidFill>
          </p:grpSpPr>
          <p:sp>
            <p:nvSpPr>
              <p:cNvPr id="20" name="prescription symbol">
                <a:extLst>
                  <a:ext uri="{FF2B5EF4-FFF2-40B4-BE49-F238E27FC236}">
                    <a16:creationId xmlns:a16="http://schemas.microsoft.com/office/drawing/2014/main" id="{8FB80C4D-1D3B-422E-91BB-0245E25B0A9F}"/>
                  </a:ext>
                </a:extLst>
              </p:cNvPr>
              <p:cNvSpPr>
                <a:spLocks/>
              </p:cNvSpPr>
              <p:nvPr/>
            </p:nvSpPr>
            <p:spPr bwMode="auto">
              <a:xfrm>
                <a:off x="5021263" y="862013"/>
                <a:ext cx="1179513" cy="890588"/>
              </a:xfrm>
              <a:custGeom>
                <a:avLst/>
                <a:gdLst>
                  <a:gd name="T0" fmla="*/ 361 w 361"/>
                  <a:gd name="T1" fmla="*/ 91 h 272"/>
                  <a:gd name="T2" fmla="*/ 350 w 361"/>
                  <a:gd name="T3" fmla="*/ 81 h 272"/>
                  <a:gd name="T4" fmla="*/ 311 w 361"/>
                  <a:gd name="T5" fmla="*/ 81 h 272"/>
                  <a:gd name="T6" fmla="*/ 332 w 361"/>
                  <a:gd name="T7" fmla="*/ 44 h 272"/>
                  <a:gd name="T8" fmla="*/ 333 w 361"/>
                  <a:gd name="T9" fmla="*/ 44 h 272"/>
                  <a:gd name="T10" fmla="*/ 339 w 361"/>
                  <a:gd name="T11" fmla="*/ 43 h 272"/>
                  <a:gd name="T12" fmla="*/ 345 w 361"/>
                  <a:gd name="T13" fmla="*/ 32 h 272"/>
                  <a:gd name="T14" fmla="*/ 344 w 361"/>
                  <a:gd name="T15" fmla="*/ 26 h 272"/>
                  <a:gd name="T16" fmla="*/ 298 w 361"/>
                  <a:gd name="T17" fmla="*/ 1 h 272"/>
                  <a:gd name="T18" fmla="*/ 293 w 361"/>
                  <a:gd name="T19" fmla="*/ 2 h 272"/>
                  <a:gd name="T20" fmla="*/ 287 w 361"/>
                  <a:gd name="T21" fmla="*/ 13 h 272"/>
                  <a:gd name="T22" fmla="*/ 288 w 361"/>
                  <a:gd name="T23" fmla="*/ 18 h 272"/>
                  <a:gd name="T24" fmla="*/ 289 w 361"/>
                  <a:gd name="T25" fmla="*/ 19 h 272"/>
                  <a:gd name="T26" fmla="*/ 254 w 361"/>
                  <a:gd name="T27" fmla="*/ 81 h 272"/>
                  <a:gd name="T28" fmla="*/ 10 w 361"/>
                  <a:gd name="T29" fmla="*/ 82 h 272"/>
                  <a:gd name="T30" fmla="*/ 0 w 361"/>
                  <a:gd name="T31" fmla="*/ 93 h 272"/>
                  <a:gd name="T32" fmla="*/ 0 w 361"/>
                  <a:gd name="T33" fmla="*/ 100 h 272"/>
                  <a:gd name="T34" fmla="*/ 10 w 361"/>
                  <a:gd name="T35" fmla="*/ 111 h 272"/>
                  <a:gd name="T36" fmla="*/ 18 w 361"/>
                  <a:gd name="T37" fmla="*/ 111 h 272"/>
                  <a:gd name="T38" fmla="*/ 113 w 361"/>
                  <a:gd name="T39" fmla="*/ 252 h 272"/>
                  <a:gd name="T40" fmla="*/ 113 w 361"/>
                  <a:gd name="T41" fmla="*/ 254 h 272"/>
                  <a:gd name="T42" fmla="*/ 113 w 361"/>
                  <a:gd name="T43" fmla="*/ 262 h 272"/>
                  <a:gd name="T44" fmla="*/ 124 w 361"/>
                  <a:gd name="T45" fmla="*/ 272 h 272"/>
                  <a:gd name="T46" fmla="*/ 237 w 361"/>
                  <a:gd name="T47" fmla="*/ 272 h 272"/>
                  <a:gd name="T48" fmla="*/ 247 w 361"/>
                  <a:gd name="T49" fmla="*/ 260 h 272"/>
                  <a:gd name="T50" fmla="*/ 247 w 361"/>
                  <a:gd name="T51" fmla="*/ 252 h 272"/>
                  <a:gd name="T52" fmla="*/ 247 w 361"/>
                  <a:gd name="T53" fmla="*/ 252 h 272"/>
                  <a:gd name="T54" fmla="*/ 343 w 361"/>
                  <a:gd name="T55" fmla="*/ 109 h 272"/>
                  <a:gd name="T56" fmla="*/ 351 w 361"/>
                  <a:gd name="T57" fmla="*/ 109 h 272"/>
                  <a:gd name="T58" fmla="*/ 361 w 361"/>
                  <a:gd name="T59" fmla="*/ 99 h 272"/>
                  <a:gd name="T60" fmla="*/ 361 w 361"/>
                  <a:gd name="T61" fmla="*/ 9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1" h="272">
                    <a:moveTo>
                      <a:pt x="361" y="91"/>
                    </a:moveTo>
                    <a:cubicBezTo>
                      <a:pt x="361" y="85"/>
                      <a:pt x="356" y="80"/>
                      <a:pt x="350" y="81"/>
                    </a:cubicBezTo>
                    <a:cubicBezTo>
                      <a:pt x="311" y="81"/>
                      <a:pt x="311" y="81"/>
                      <a:pt x="311" y="81"/>
                    </a:cubicBezTo>
                    <a:cubicBezTo>
                      <a:pt x="332" y="44"/>
                      <a:pt x="332" y="44"/>
                      <a:pt x="332" y="44"/>
                    </a:cubicBezTo>
                    <a:cubicBezTo>
                      <a:pt x="333" y="44"/>
                      <a:pt x="333" y="44"/>
                      <a:pt x="333" y="44"/>
                    </a:cubicBezTo>
                    <a:cubicBezTo>
                      <a:pt x="335" y="45"/>
                      <a:pt x="338" y="45"/>
                      <a:pt x="339" y="43"/>
                    </a:cubicBezTo>
                    <a:cubicBezTo>
                      <a:pt x="345" y="32"/>
                      <a:pt x="345" y="32"/>
                      <a:pt x="345" y="32"/>
                    </a:cubicBezTo>
                    <a:cubicBezTo>
                      <a:pt x="346" y="30"/>
                      <a:pt x="345" y="28"/>
                      <a:pt x="344" y="26"/>
                    </a:cubicBezTo>
                    <a:cubicBezTo>
                      <a:pt x="298" y="1"/>
                      <a:pt x="298" y="1"/>
                      <a:pt x="298" y="1"/>
                    </a:cubicBezTo>
                    <a:cubicBezTo>
                      <a:pt x="296" y="0"/>
                      <a:pt x="294" y="0"/>
                      <a:pt x="293" y="2"/>
                    </a:cubicBezTo>
                    <a:cubicBezTo>
                      <a:pt x="287" y="13"/>
                      <a:pt x="287" y="13"/>
                      <a:pt x="287" y="13"/>
                    </a:cubicBezTo>
                    <a:cubicBezTo>
                      <a:pt x="286" y="15"/>
                      <a:pt x="286" y="17"/>
                      <a:pt x="288" y="18"/>
                    </a:cubicBezTo>
                    <a:cubicBezTo>
                      <a:pt x="289" y="19"/>
                      <a:pt x="289" y="19"/>
                      <a:pt x="289" y="19"/>
                    </a:cubicBezTo>
                    <a:cubicBezTo>
                      <a:pt x="254" y="81"/>
                      <a:pt x="254" y="81"/>
                      <a:pt x="254" y="81"/>
                    </a:cubicBezTo>
                    <a:cubicBezTo>
                      <a:pt x="10" y="82"/>
                      <a:pt x="10" y="82"/>
                      <a:pt x="10" y="82"/>
                    </a:cubicBezTo>
                    <a:cubicBezTo>
                      <a:pt x="4" y="82"/>
                      <a:pt x="0" y="87"/>
                      <a:pt x="0" y="93"/>
                    </a:cubicBezTo>
                    <a:cubicBezTo>
                      <a:pt x="0" y="100"/>
                      <a:pt x="0" y="100"/>
                      <a:pt x="0" y="100"/>
                    </a:cubicBezTo>
                    <a:cubicBezTo>
                      <a:pt x="0" y="106"/>
                      <a:pt x="5" y="111"/>
                      <a:pt x="10" y="111"/>
                    </a:cubicBezTo>
                    <a:cubicBezTo>
                      <a:pt x="18" y="111"/>
                      <a:pt x="18" y="111"/>
                      <a:pt x="18" y="111"/>
                    </a:cubicBezTo>
                    <a:cubicBezTo>
                      <a:pt x="20" y="174"/>
                      <a:pt x="59" y="227"/>
                      <a:pt x="113" y="252"/>
                    </a:cubicBezTo>
                    <a:cubicBezTo>
                      <a:pt x="113" y="253"/>
                      <a:pt x="113" y="253"/>
                      <a:pt x="113" y="254"/>
                    </a:cubicBezTo>
                    <a:cubicBezTo>
                      <a:pt x="113" y="262"/>
                      <a:pt x="113" y="262"/>
                      <a:pt x="113" y="262"/>
                    </a:cubicBezTo>
                    <a:cubicBezTo>
                      <a:pt x="113" y="267"/>
                      <a:pt x="118" y="272"/>
                      <a:pt x="124" y="272"/>
                    </a:cubicBezTo>
                    <a:cubicBezTo>
                      <a:pt x="237" y="272"/>
                      <a:pt x="237" y="272"/>
                      <a:pt x="237" y="272"/>
                    </a:cubicBezTo>
                    <a:cubicBezTo>
                      <a:pt x="242" y="272"/>
                      <a:pt x="247" y="266"/>
                      <a:pt x="247" y="260"/>
                    </a:cubicBezTo>
                    <a:cubicBezTo>
                      <a:pt x="247" y="252"/>
                      <a:pt x="247" y="252"/>
                      <a:pt x="247" y="252"/>
                    </a:cubicBezTo>
                    <a:cubicBezTo>
                      <a:pt x="247" y="252"/>
                      <a:pt x="247" y="252"/>
                      <a:pt x="247" y="252"/>
                    </a:cubicBezTo>
                    <a:cubicBezTo>
                      <a:pt x="302" y="227"/>
                      <a:pt x="341" y="173"/>
                      <a:pt x="343" y="109"/>
                    </a:cubicBezTo>
                    <a:cubicBezTo>
                      <a:pt x="351" y="109"/>
                      <a:pt x="351" y="109"/>
                      <a:pt x="351" y="109"/>
                    </a:cubicBezTo>
                    <a:cubicBezTo>
                      <a:pt x="356" y="109"/>
                      <a:pt x="361" y="104"/>
                      <a:pt x="361" y="99"/>
                    </a:cubicBezTo>
                    <a:lnTo>
                      <a:pt x="361"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solidFill>
                    <a:srgbClr val="06899D"/>
                  </a:solidFill>
                </a:endParaRPr>
              </a:p>
            </p:txBody>
          </p:sp>
          <p:sp>
            <p:nvSpPr>
              <p:cNvPr id="21" name="prescription symbol">
                <a:extLst>
                  <a:ext uri="{FF2B5EF4-FFF2-40B4-BE49-F238E27FC236}">
                    <a16:creationId xmlns:a16="http://schemas.microsoft.com/office/drawing/2014/main" id="{2039F971-7FCA-4629-8E12-3768697EC99F}"/>
                  </a:ext>
                </a:extLst>
              </p:cNvPr>
              <p:cNvSpPr>
                <a:spLocks noEditPoints="1"/>
              </p:cNvSpPr>
              <p:nvPr/>
            </p:nvSpPr>
            <p:spPr bwMode="auto">
              <a:xfrm>
                <a:off x="5462588" y="1247775"/>
                <a:ext cx="296863" cy="333375"/>
              </a:xfrm>
              <a:custGeom>
                <a:avLst/>
                <a:gdLst>
                  <a:gd name="T0" fmla="*/ 71 w 91"/>
                  <a:gd name="T1" fmla="*/ 72 h 102"/>
                  <a:gd name="T2" fmla="*/ 89 w 91"/>
                  <a:gd name="T3" fmla="*/ 43 h 102"/>
                  <a:gd name="T4" fmla="*/ 69 w 91"/>
                  <a:gd name="T5" fmla="*/ 43 h 102"/>
                  <a:gd name="T6" fmla="*/ 59 w 91"/>
                  <a:gd name="T7" fmla="*/ 61 h 102"/>
                  <a:gd name="T8" fmla="*/ 54 w 91"/>
                  <a:gd name="T9" fmla="*/ 51 h 102"/>
                  <a:gd name="T10" fmla="*/ 49 w 91"/>
                  <a:gd name="T11" fmla="*/ 41 h 102"/>
                  <a:gd name="T12" fmla="*/ 46 w 91"/>
                  <a:gd name="T13" fmla="*/ 37 h 102"/>
                  <a:gd name="T14" fmla="*/ 43 w 91"/>
                  <a:gd name="T15" fmla="*/ 34 h 102"/>
                  <a:gd name="T16" fmla="*/ 38 w 91"/>
                  <a:gd name="T17" fmla="*/ 32 h 102"/>
                  <a:gd name="T18" fmla="*/ 45 w 91"/>
                  <a:gd name="T19" fmla="*/ 30 h 102"/>
                  <a:gd name="T20" fmla="*/ 50 w 91"/>
                  <a:gd name="T21" fmla="*/ 24 h 102"/>
                  <a:gd name="T22" fmla="*/ 52 w 91"/>
                  <a:gd name="T23" fmla="*/ 16 h 102"/>
                  <a:gd name="T24" fmla="*/ 50 w 91"/>
                  <a:gd name="T25" fmla="*/ 6 h 102"/>
                  <a:gd name="T26" fmla="*/ 43 w 91"/>
                  <a:gd name="T27" fmla="*/ 1 h 102"/>
                  <a:gd name="T28" fmla="*/ 30 w 91"/>
                  <a:gd name="T29" fmla="*/ 0 h 102"/>
                  <a:gd name="T30" fmla="*/ 0 w 91"/>
                  <a:gd name="T31" fmla="*/ 0 h 102"/>
                  <a:gd name="T32" fmla="*/ 0 w 91"/>
                  <a:gd name="T33" fmla="*/ 58 h 102"/>
                  <a:gd name="T34" fmla="*/ 18 w 91"/>
                  <a:gd name="T35" fmla="*/ 58 h 102"/>
                  <a:gd name="T36" fmla="*/ 18 w 91"/>
                  <a:gd name="T37" fmla="*/ 34 h 102"/>
                  <a:gd name="T38" fmla="*/ 20 w 91"/>
                  <a:gd name="T39" fmla="*/ 34 h 102"/>
                  <a:gd name="T40" fmla="*/ 24 w 91"/>
                  <a:gd name="T41" fmla="*/ 36 h 102"/>
                  <a:gd name="T42" fmla="*/ 27 w 91"/>
                  <a:gd name="T43" fmla="*/ 40 h 102"/>
                  <a:gd name="T44" fmla="*/ 39 w 91"/>
                  <a:gd name="T45" fmla="*/ 58 h 102"/>
                  <a:gd name="T46" fmla="*/ 39 w 91"/>
                  <a:gd name="T47" fmla="*/ 58 h 102"/>
                  <a:gd name="T48" fmla="*/ 47 w 91"/>
                  <a:gd name="T49" fmla="*/ 71 h 102"/>
                  <a:gd name="T50" fmla="*/ 27 w 91"/>
                  <a:gd name="T51" fmla="*/ 102 h 102"/>
                  <a:gd name="T52" fmla="*/ 47 w 91"/>
                  <a:gd name="T53" fmla="*/ 102 h 102"/>
                  <a:gd name="T54" fmla="*/ 59 w 91"/>
                  <a:gd name="T55" fmla="*/ 83 h 102"/>
                  <a:gd name="T56" fmla="*/ 70 w 91"/>
                  <a:gd name="T57" fmla="*/ 102 h 102"/>
                  <a:gd name="T58" fmla="*/ 91 w 91"/>
                  <a:gd name="T59" fmla="*/ 102 h 102"/>
                  <a:gd name="T60" fmla="*/ 71 w 91"/>
                  <a:gd name="T61" fmla="*/ 72 h 102"/>
                  <a:gd name="T62" fmla="*/ 26 w 91"/>
                  <a:gd name="T63" fmla="*/ 23 h 102"/>
                  <a:gd name="T64" fmla="*/ 18 w 91"/>
                  <a:gd name="T65" fmla="*/ 23 h 102"/>
                  <a:gd name="T66" fmla="*/ 18 w 91"/>
                  <a:gd name="T67" fmla="*/ 11 h 102"/>
                  <a:gd name="T68" fmla="*/ 26 w 91"/>
                  <a:gd name="T69" fmla="*/ 11 h 102"/>
                  <a:gd name="T70" fmla="*/ 33 w 91"/>
                  <a:gd name="T71" fmla="*/ 13 h 102"/>
                  <a:gd name="T72" fmla="*/ 34 w 91"/>
                  <a:gd name="T73" fmla="*/ 17 h 102"/>
                  <a:gd name="T74" fmla="*/ 33 w 91"/>
                  <a:gd name="T75" fmla="*/ 21 h 102"/>
                  <a:gd name="T76" fmla="*/ 30 w 91"/>
                  <a:gd name="T77" fmla="*/ 22 h 102"/>
                  <a:gd name="T78" fmla="*/ 26 w 91"/>
                  <a:gd name="T79"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02">
                    <a:moveTo>
                      <a:pt x="71" y="72"/>
                    </a:moveTo>
                    <a:cubicBezTo>
                      <a:pt x="89" y="43"/>
                      <a:pt x="89" y="43"/>
                      <a:pt x="89" y="43"/>
                    </a:cubicBezTo>
                    <a:cubicBezTo>
                      <a:pt x="69" y="43"/>
                      <a:pt x="69" y="43"/>
                      <a:pt x="69" y="43"/>
                    </a:cubicBezTo>
                    <a:cubicBezTo>
                      <a:pt x="59" y="61"/>
                      <a:pt x="59" y="61"/>
                      <a:pt x="59" y="61"/>
                    </a:cubicBezTo>
                    <a:cubicBezTo>
                      <a:pt x="54" y="51"/>
                      <a:pt x="54" y="51"/>
                      <a:pt x="54" y="51"/>
                    </a:cubicBezTo>
                    <a:cubicBezTo>
                      <a:pt x="49" y="41"/>
                      <a:pt x="49" y="41"/>
                      <a:pt x="49" y="41"/>
                    </a:cubicBezTo>
                    <a:cubicBezTo>
                      <a:pt x="48" y="40"/>
                      <a:pt x="47" y="39"/>
                      <a:pt x="46" y="37"/>
                    </a:cubicBezTo>
                    <a:cubicBezTo>
                      <a:pt x="45" y="36"/>
                      <a:pt x="44" y="35"/>
                      <a:pt x="43" y="34"/>
                    </a:cubicBezTo>
                    <a:cubicBezTo>
                      <a:pt x="42" y="34"/>
                      <a:pt x="41" y="33"/>
                      <a:pt x="38" y="32"/>
                    </a:cubicBezTo>
                    <a:cubicBezTo>
                      <a:pt x="41" y="32"/>
                      <a:pt x="43" y="31"/>
                      <a:pt x="45" y="30"/>
                    </a:cubicBezTo>
                    <a:cubicBezTo>
                      <a:pt x="47" y="28"/>
                      <a:pt x="49" y="27"/>
                      <a:pt x="50" y="24"/>
                    </a:cubicBezTo>
                    <a:cubicBezTo>
                      <a:pt x="52" y="22"/>
                      <a:pt x="52" y="19"/>
                      <a:pt x="52" y="16"/>
                    </a:cubicBezTo>
                    <a:cubicBezTo>
                      <a:pt x="52" y="12"/>
                      <a:pt x="52" y="9"/>
                      <a:pt x="50" y="6"/>
                    </a:cubicBezTo>
                    <a:cubicBezTo>
                      <a:pt x="48" y="4"/>
                      <a:pt x="46" y="2"/>
                      <a:pt x="43" y="1"/>
                    </a:cubicBezTo>
                    <a:cubicBezTo>
                      <a:pt x="40" y="0"/>
                      <a:pt x="35" y="0"/>
                      <a:pt x="30" y="0"/>
                    </a:cubicBezTo>
                    <a:cubicBezTo>
                      <a:pt x="0" y="0"/>
                      <a:pt x="0" y="0"/>
                      <a:pt x="0" y="0"/>
                    </a:cubicBezTo>
                    <a:cubicBezTo>
                      <a:pt x="0" y="58"/>
                      <a:pt x="0" y="58"/>
                      <a:pt x="0" y="58"/>
                    </a:cubicBezTo>
                    <a:cubicBezTo>
                      <a:pt x="18" y="58"/>
                      <a:pt x="18" y="58"/>
                      <a:pt x="18" y="58"/>
                    </a:cubicBezTo>
                    <a:cubicBezTo>
                      <a:pt x="18" y="34"/>
                      <a:pt x="18" y="34"/>
                      <a:pt x="18" y="34"/>
                    </a:cubicBezTo>
                    <a:cubicBezTo>
                      <a:pt x="20" y="34"/>
                      <a:pt x="20" y="34"/>
                      <a:pt x="20" y="34"/>
                    </a:cubicBezTo>
                    <a:cubicBezTo>
                      <a:pt x="21" y="34"/>
                      <a:pt x="23" y="35"/>
                      <a:pt x="24" y="36"/>
                    </a:cubicBezTo>
                    <a:cubicBezTo>
                      <a:pt x="25" y="36"/>
                      <a:pt x="26" y="38"/>
                      <a:pt x="27" y="40"/>
                    </a:cubicBezTo>
                    <a:cubicBezTo>
                      <a:pt x="39" y="58"/>
                      <a:pt x="39" y="58"/>
                      <a:pt x="39" y="58"/>
                    </a:cubicBezTo>
                    <a:cubicBezTo>
                      <a:pt x="39" y="58"/>
                      <a:pt x="39" y="58"/>
                      <a:pt x="39" y="58"/>
                    </a:cubicBezTo>
                    <a:cubicBezTo>
                      <a:pt x="47" y="71"/>
                      <a:pt x="47" y="71"/>
                      <a:pt x="47" y="71"/>
                    </a:cubicBezTo>
                    <a:cubicBezTo>
                      <a:pt x="27" y="102"/>
                      <a:pt x="27" y="102"/>
                      <a:pt x="27" y="102"/>
                    </a:cubicBezTo>
                    <a:cubicBezTo>
                      <a:pt x="47" y="102"/>
                      <a:pt x="47" y="102"/>
                      <a:pt x="47" y="102"/>
                    </a:cubicBezTo>
                    <a:cubicBezTo>
                      <a:pt x="59" y="83"/>
                      <a:pt x="59" y="83"/>
                      <a:pt x="59" y="83"/>
                    </a:cubicBezTo>
                    <a:cubicBezTo>
                      <a:pt x="70" y="102"/>
                      <a:pt x="70" y="102"/>
                      <a:pt x="70" y="102"/>
                    </a:cubicBezTo>
                    <a:cubicBezTo>
                      <a:pt x="91" y="102"/>
                      <a:pt x="91" y="102"/>
                      <a:pt x="91" y="102"/>
                    </a:cubicBezTo>
                    <a:lnTo>
                      <a:pt x="71" y="72"/>
                    </a:lnTo>
                    <a:close/>
                    <a:moveTo>
                      <a:pt x="26" y="23"/>
                    </a:moveTo>
                    <a:cubicBezTo>
                      <a:pt x="18" y="23"/>
                      <a:pt x="18" y="23"/>
                      <a:pt x="18" y="23"/>
                    </a:cubicBezTo>
                    <a:cubicBezTo>
                      <a:pt x="18" y="11"/>
                      <a:pt x="18" y="11"/>
                      <a:pt x="18" y="11"/>
                    </a:cubicBezTo>
                    <a:cubicBezTo>
                      <a:pt x="26" y="11"/>
                      <a:pt x="26" y="11"/>
                      <a:pt x="26" y="11"/>
                    </a:cubicBezTo>
                    <a:cubicBezTo>
                      <a:pt x="29" y="11"/>
                      <a:pt x="31" y="12"/>
                      <a:pt x="33" y="13"/>
                    </a:cubicBezTo>
                    <a:cubicBezTo>
                      <a:pt x="34" y="14"/>
                      <a:pt x="34" y="15"/>
                      <a:pt x="34" y="17"/>
                    </a:cubicBezTo>
                    <a:cubicBezTo>
                      <a:pt x="34" y="19"/>
                      <a:pt x="34" y="20"/>
                      <a:pt x="33" y="21"/>
                    </a:cubicBezTo>
                    <a:cubicBezTo>
                      <a:pt x="33" y="22"/>
                      <a:pt x="32" y="22"/>
                      <a:pt x="30" y="22"/>
                    </a:cubicBezTo>
                    <a:cubicBezTo>
                      <a:pt x="28" y="23"/>
                      <a:pt x="26" y="23"/>
                      <a:pt x="26"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dirty="0">
                  <a:solidFill>
                    <a:srgbClr val="06899D"/>
                  </a:solidFill>
                </a:endParaRPr>
              </a:p>
            </p:txBody>
          </p:sp>
        </p:grpSp>
      </p:grpSp>
      <p:sp>
        <p:nvSpPr>
          <p:cNvPr id="24" name="Freeform 33">
            <a:extLst>
              <a:ext uri="{FF2B5EF4-FFF2-40B4-BE49-F238E27FC236}">
                <a16:creationId xmlns:a16="http://schemas.microsoft.com/office/drawing/2014/main" id="{E690A0FB-EC81-48D5-BE07-4850632D96B4}"/>
              </a:ext>
            </a:extLst>
          </p:cNvPr>
          <p:cNvSpPr/>
          <p:nvPr/>
        </p:nvSpPr>
        <p:spPr>
          <a:xfrm>
            <a:off x="0" y="4858540"/>
            <a:ext cx="9144000" cy="2495361"/>
          </a:xfrm>
          <a:custGeom>
            <a:avLst/>
            <a:gdLst>
              <a:gd name="connsiteX0" fmla="*/ 6092943 w 12192000"/>
              <a:gd name="connsiteY0" fmla="*/ 0 h 3327148"/>
              <a:gd name="connsiteX1" fmla="*/ 12014823 w 12192000"/>
              <a:gd name="connsiteY1" fmla="*/ 1395220 h 3327148"/>
              <a:gd name="connsiteX2" fmla="*/ 12192000 w 12192000"/>
              <a:gd name="connsiteY2" fmla="*/ 1497650 h 3327148"/>
              <a:gd name="connsiteX3" fmla="*/ 12192000 w 12192000"/>
              <a:gd name="connsiteY3" fmla="*/ 1688434 h 3327148"/>
              <a:gd name="connsiteX4" fmla="*/ 12192000 w 12192000"/>
              <a:gd name="connsiteY4" fmla="*/ 3327148 h 3327148"/>
              <a:gd name="connsiteX5" fmla="*/ 0 w 12192000"/>
              <a:gd name="connsiteY5" fmla="*/ 3327148 h 3327148"/>
              <a:gd name="connsiteX6" fmla="*/ 0 w 12192000"/>
              <a:gd name="connsiteY6" fmla="*/ 1684669 h 3327148"/>
              <a:gd name="connsiteX7" fmla="*/ 0 w 12192000"/>
              <a:gd name="connsiteY7" fmla="*/ 1494115 h 3327148"/>
              <a:gd name="connsiteX8" fmla="*/ 171062 w 12192000"/>
              <a:gd name="connsiteY8" fmla="*/ 1395220 h 3327148"/>
              <a:gd name="connsiteX9" fmla="*/ 6092943 w 12192000"/>
              <a:gd name="connsiteY9" fmla="*/ 0 h 332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327148">
                <a:moveTo>
                  <a:pt x="6092943" y="0"/>
                </a:moveTo>
                <a:cubicBezTo>
                  <a:pt x="8380477" y="0"/>
                  <a:pt x="10461814" y="529471"/>
                  <a:pt x="12014823" y="1395220"/>
                </a:cubicBezTo>
                <a:lnTo>
                  <a:pt x="12192000" y="1497650"/>
                </a:lnTo>
                <a:lnTo>
                  <a:pt x="12192000" y="1688434"/>
                </a:lnTo>
                <a:lnTo>
                  <a:pt x="12192000" y="3327148"/>
                </a:lnTo>
                <a:lnTo>
                  <a:pt x="0" y="3327148"/>
                </a:lnTo>
                <a:lnTo>
                  <a:pt x="0" y="1684669"/>
                </a:lnTo>
                <a:lnTo>
                  <a:pt x="0" y="1494115"/>
                </a:lnTo>
                <a:lnTo>
                  <a:pt x="171062" y="1395220"/>
                </a:lnTo>
                <a:cubicBezTo>
                  <a:pt x="1724071" y="529471"/>
                  <a:pt x="3805408" y="0"/>
                  <a:pt x="6092943" y="0"/>
                </a:cubicBezTo>
                <a:close/>
              </a:path>
            </a:pathLst>
          </a:custGeom>
          <a:solidFill>
            <a:schemeClr val="tx2">
              <a:lumMod val="20000"/>
              <a:lumOff val="80000"/>
            </a:schemeClr>
          </a:solidFill>
          <a:ln>
            <a:noFill/>
          </a:ln>
          <a:effectLst>
            <a:innerShdw blurRad="482600" dist="50800" dir="16200000">
              <a:prstClr val="black">
                <a:alpha val="21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endParaRPr lang="en-US" sz="1400" dirty="0">
              <a:solidFill>
                <a:prstClr val="white"/>
              </a:solidFill>
              <a:latin typeface="Century Gothic" panose="020F0302020204030204"/>
            </a:endParaRPr>
          </a:p>
        </p:txBody>
      </p:sp>
      <p:grpSp>
        <p:nvGrpSpPr>
          <p:cNvPr id="25" name="Group 24">
            <a:extLst>
              <a:ext uri="{FF2B5EF4-FFF2-40B4-BE49-F238E27FC236}">
                <a16:creationId xmlns:a16="http://schemas.microsoft.com/office/drawing/2014/main" id="{F5B63624-4501-439D-A36A-00CB0C6122B9}"/>
              </a:ext>
            </a:extLst>
          </p:cNvPr>
          <p:cNvGrpSpPr/>
          <p:nvPr/>
        </p:nvGrpSpPr>
        <p:grpSpPr>
          <a:xfrm>
            <a:off x="-64294" y="1726893"/>
            <a:ext cx="9208294" cy="1007469"/>
            <a:chOff x="57150" y="101600"/>
            <a:chExt cx="12277725" cy="1343292"/>
          </a:xfrm>
          <a:effectLst>
            <a:outerShdw blurRad="101600" dist="88900" dir="5400000" algn="t" rotWithShape="0">
              <a:prstClr val="black">
                <a:alpha val="18000"/>
              </a:prstClr>
            </a:outerShdw>
          </a:effectLst>
        </p:grpSpPr>
        <p:cxnSp>
          <p:nvCxnSpPr>
            <p:cNvPr id="26" name="Straight Connector 25">
              <a:extLst>
                <a:ext uri="{FF2B5EF4-FFF2-40B4-BE49-F238E27FC236}">
                  <a16:creationId xmlns:a16="http://schemas.microsoft.com/office/drawing/2014/main" id="{1B6810EF-8932-4B87-864B-39A260F2E3E8}"/>
                </a:ext>
              </a:extLst>
            </p:cNvPr>
            <p:cNvCxnSpPr/>
            <p:nvPr/>
          </p:nvCxnSpPr>
          <p:spPr>
            <a:xfrm>
              <a:off x="6436484" y="927781"/>
              <a:ext cx="117880" cy="58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392613F-C6BB-40A3-BEE7-3EA96C76D6DB}"/>
                </a:ext>
              </a:extLst>
            </p:cNvPr>
            <p:cNvCxnSpPr/>
            <p:nvPr/>
          </p:nvCxnSpPr>
          <p:spPr>
            <a:xfrm>
              <a:off x="57150" y="866775"/>
              <a:ext cx="5699429" cy="1367"/>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00A280B-FEC9-41F7-865D-54E66C83FF60}"/>
                </a:ext>
              </a:extLst>
            </p:cNvPr>
            <p:cNvCxnSpPr/>
            <p:nvPr/>
          </p:nvCxnSpPr>
          <p:spPr>
            <a:xfrm flipH="1">
              <a:off x="6020526" y="101702"/>
              <a:ext cx="179396" cy="864949"/>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551B8A7-6B96-42C3-9F9A-534C6CD31F14}"/>
                </a:ext>
              </a:extLst>
            </p:cNvPr>
            <p:cNvCxnSpPr/>
            <p:nvPr/>
          </p:nvCxnSpPr>
          <p:spPr>
            <a:xfrm>
              <a:off x="5910217" y="653143"/>
              <a:ext cx="106675" cy="317098"/>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81D778-B309-449E-B1B0-940653CBC74E}"/>
                </a:ext>
              </a:extLst>
            </p:cNvPr>
            <p:cNvCxnSpPr/>
            <p:nvPr/>
          </p:nvCxnSpPr>
          <p:spPr>
            <a:xfrm flipH="1">
              <a:off x="6296099" y="928914"/>
              <a:ext cx="136632" cy="515978"/>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3F118BE-C87F-4CDF-A51F-DB97A3FB8104}"/>
                </a:ext>
              </a:extLst>
            </p:cNvPr>
            <p:cNvCxnSpPr/>
            <p:nvPr/>
          </p:nvCxnSpPr>
          <p:spPr>
            <a:xfrm>
              <a:off x="6203406" y="101600"/>
              <a:ext cx="92891" cy="1338217"/>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BB66A81-56B3-4042-A4B1-0919A225C07A}"/>
                </a:ext>
              </a:extLst>
            </p:cNvPr>
            <p:cNvCxnSpPr/>
            <p:nvPr/>
          </p:nvCxnSpPr>
          <p:spPr>
            <a:xfrm flipH="1">
              <a:off x="5759270" y="650240"/>
              <a:ext cx="148044" cy="214811"/>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EA10A0C-69AC-4DEF-B45B-A8E67076E5E9}"/>
                </a:ext>
              </a:extLst>
            </p:cNvPr>
            <p:cNvCxnSpPr/>
            <p:nvPr/>
          </p:nvCxnSpPr>
          <p:spPr>
            <a:xfrm flipV="1">
              <a:off x="6740932" y="923925"/>
              <a:ext cx="5593943" cy="4646"/>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781DE6-6D4F-4718-8011-4898A867C7AB}"/>
                </a:ext>
              </a:extLst>
            </p:cNvPr>
            <p:cNvCxnSpPr/>
            <p:nvPr/>
          </p:nvCxnSpPr>
          <p:spPr>
            <a:xfrm flipH="1">
              <a:off x="6551749" y="774797"/>
              <a:ext cx="93358" cy="154117"/>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C2E1B8-5403-497B-B4B3-1705376F885E}"/>
                </a:ext>
              </a:extLst>
            </p:cNvPr>
            <p:cNvCxnSpPr/>
            <p:nvPr/>
          </p:nvCxnSpPr>
          <p:spPr>
            <a:xfrm>
              <a:off x="6647543" y="777966"/>
              <a:ext cx="87086" cy="14224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2774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39" y="449970"/>
            <a:ext cx="8200711" cy="892736"/>
          </a:xfrm>
        </p:spPr>
        <p:txBody>
          <a:bodyPr>
            <a:noAutofit/>
          </a:bodyPr>
          <a:lstStyle/>
          <a:p>
            <a:r>
              <a:rPr lang="en-US" sz="2800" dirty="0">
                <a:solidFill>
                  <a:srgbClr val="06899D"/>
                </a:solidFill>
              </a:rPr>
              <a:t>2023 Vision Benefits – No changes with lower contributions</a:t>
            </a:r>
          </a:p>
        </p:txBody>
      </p:sp>
      <p:sp>
        <p:nvSpPr>
          <p:cNvPr id="8" name="Slide Number Placeholder 7"/>
          <p:cNvSpPr>
            <a:spLocks noGrp="1"/>
          </p:cNvSpPr>
          <p:nvPr>
            <p:ph type="sldNum" sz="quarter" idx="12"/>
          </p:nvPr>
        </p:nvSpPr>
        <p:spPr>
          <a:xfrm>
            <a:off x="457200" y="6356352"/>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61841-862A-E248-8A2E-7CC9D5DF13AE}" type="slidenum">
              <a:rPr lang="en-US" smtClean="0"/>
              <a:pPr/>
              <a:t>20</a:t>
            </a:fld>
            <a:endParaRPr lang="en-US" dirty="0"/>
          </a:p>
        </p:txBody>
      </p:sp>
      <p:graphicFrame>
        <p:nvGraphicFramePr>
          <p:cNvPr id="9" name="object 6"/>
          <p:cNvGraphicFramePr>
            <a:graphicFrameLocks noGrp="1"/>
          </p:cNvGraphicFramePr>
          <p:nvPr>
            <p:extLst>
              <p:ext uri="{D42A27DB-BD31-4B8C-83A1-F6EECF244321}">
                <p14:modId xmlns:p14="http://schemas.microsoft.com/office/powerpoint/2010/main" val="1152225003"/>
              </p:ext>
            </p:extLst>
          </p:nvPr>
        </p:nvGraphicFramePr>
        <p:xfrm>
          <a:off x="314639" y="1263567"/>
          <a:ext cx="6305236" cy="5452205"/>
        </p:xfrm>
        <a:graphic>
          <a:graphicData uri="http://schemas.openxmlformats.org/drawingml/2006/table">
            <a:tbl>
              <a:tblPr firstRow="1" bandRow="1">
                <a:tableStyleId>{2D5ABB26-0587-4C30-8999-92F81FD0307C}</a:tableStyleId>
              </a:tblPr>
              <a:tblGrid>
                <a:gridCol w="2500069">
                  <a:extLst>
                    <a:ext uri="{9D8B030D-6E8A-4147-A177-3AD203B41FA5}">
                      <a16:colId xmlns:a16="http://schemas.microsoft.com/office/drawing/2014/main" val="20000"/>
                    </a:ext>
                  </a:extLst>
                </a:gridCol>
                <a:gridCol w="2015520">
                  <a:extLst>
                    <a:ext uri="{9D8B030D-6E8A-4147-A177-3AD203B41FA5}">
                      <a16:colId xmlns:a16="http://schemas.microsoft.com/office/drawing/2014/main" val="20001"/>
                    </a:ext>
                  </a:extLst>
                </a:gridCol>
                <a:gridCol w="1789647">
                  <a:extLst>
                    <a:ext uri="{9D8B030D-6E8A-4147-A177-3AD203B41FA5}">
                      <a16:colId xmlns:a16="http://schemas.microsoft.com/office/drawing/2014/main" val="20002"/>
                    </a:ext>
                  </a:extLst>
                </a:gridCol>
              </a:tblGrid>
              <a:tr h="278754">
                <a:tc rowSpan="2">
                  <a:txBody>
                    <a:bodyPr/>
                    <a:lstStyle/>
                    <a:p>
                      <a:endParaRPr sz="1100" dirty="0">
                        <a:latin typeface="Adobe Garamond Pro"/>
                        <a:cs typeface="Adobe Garamond Pro"/>
                      </a:endParaRPr>
                    </a:p>
                  </a:txBody>
                  <a:tcPr marL="0" marR="0" marT="0" marB="0" anchor="ctr">
                    <a:lnR w="19050">
                      <a:solidFill>
                        <a:srgbClr val="FFFFFF"/>
                      </a:solidFill>
                      <a:prstDash val="solid"/>
                    </a:lnR>
                    <a:lnB w="19050">
                      <a:solidFill>
                        <a:srgbClr val="FFFFFF"/>
                      </a:solidFill>
                      <a:prstDash val="solid"/>
                    </a:lnB>
                  </a:tcPr>
                </a:tc>
                <a:tc gridSpan="2">
                  <a:txBody>
                    <a:bodyPr/>
                    <a:lstStyle/>
                    <a:p>
                      <a:pPr marL="0" algn="ctr">
                        <a:lnSpc>
                          <a:spcPct val="100000"/>
                        </a:lnSpc>
                      </a:pPr>
                      <a:r>
                        <a:rPr lang="en-US" sz="1200" b="1" spc="-40" dirty="0">
                          <a:solidFill>
                            <a:srgbClr val="FFFFFF"/>
                          </a:solidFill>
                          <a:latin typeface="Gotham Black"/>
                          <a:cs typeface="Gotham Black"/>
                        </a:rPr>
                        <a:t>   </a:t>
                      </a:r>
                      <a:r>
                        <a:rPr lang="en-US" sz="1400" b="1" spc="-40" dirty="0">
                          <a:solidFill>
                            <a:srgbClr val="FFFFFF"/>
                          </a:solidFill>
                          <a:latin typeface="Gotham Black"/>
                          <a:cs typeface="Gotham Black"/>
                        </a:rPr>
                        <a:t>VSP – Vision</a:t>
                      </a:r>
                      <a:r>
                        <a:rPr lang="en-US" sz="1400" b="1" spc="-40" baseline="0" dirty="0">
                          <a:solidFill>
                            <a:srgbClr val="FFFFFF"/>
                          </a:solidFill>
                          <a:latin typeface="Gotham Black"/>
                          <a:cs typeface="Gotham Black"/>
                        </a:rPr>
                        <a:t> Service Plan</a:t>
                      </a:r>
                      <a:endParaRPr sz="1400" dirty="0">
                        <a:latin typeface="Gotham Black"/>
                        <a:cs typeface="Gotham Black"/>
                      </a:endParaRPr>
                    </a:p>
                  </a:txBody>
                  <a:tcPr marL="0" marR="0" marT="0" marB="0" anchor="ctr">
                    <a:lnL w="19050">
                      <a:solidFill>
                        <a:srgbClr val="FFFFFF"/>
                      </a:solidFill>
                      <a:prstDash val="solid"/>
                    </a:lnL>
                    <a:lnR w="19050">
                      <a:solidFill>
                        <a:srgbClr val="FFFFFF"/>
                      </a:solidFill>
                      <a:prstDash val="solid"/>
                    </a:lnR>
                    <a:lnB w="19050">
                      <a:solidFill>
                        <a:srgbClr val="FFFFFF"/>
                      </a:solidFill>
                      <a:prstDash val="solid"/>
                    </a:lnB>
                    <a:solidFill>
                      <a:srgbClr val="44BFD0"/>
                    </a:solidFill>
                  </a:tcPr>
                </a:tc>
                <a:tc hMerge="1">
                  <a:txBody>
                    <a:bodyPr/>
                    <a:lstStyle/>
                    <a:p>
                      <a:endParaRPr/>
                    </a:p>
                  </a:txBody>
                  <a:tcPr marL="0" marR="0" marT="0" marB="0"/>
                </a:tc>
                <a:extLst>
                  <a:ext uri="{0D108BD9-81ED-4DB2-BD59-A6C34878D82A}">
                    <a16:rowId xmlns:a16="http://schemas.microsoft.com/office/drawing/2014/main" val="10000"/>
                  </a:ext>
                </a:extLst>
              </a:tr>
              <a:tr h="348961">
                <a:tc vMerge="1">
                  <a:txBody>
                    <a:bodyPr/>
                    <a:lstStyle/>
                    <a:p>
                      <a:endParaRPr lang="en-US"/>
                    </a:p>
                  </a:txBody>
                  <a:tcPr/>
                </a:tc>
                <a:tc>
                  <a:txBody>
                    <a:bodyPr/>
                    <a:lstStyle/>
                    <a:p>
                      <a:pPr algn="ctr">
                        <a:lnSpc>
                          <a:spcPct val="100000"/>
                        </a:lnSpc>
                      </a:pPr>
                      <a:r>
                        <a:rPr sz="1100" b="1" spc="-25" dirty="0">
                          <a:solidFill>
                            <a:srgbClr val="FFFFFF"/>
                          </a:solidFill>
                          <a:latin typeface="HelveticaNeueLTStd-BdCn"/>
                          <a:cs typeface="HelveticaNeueLTStd-BdCn"/>
                        </a:rPr>
                        <a:t>IN-NETWORK</a:t>
                      </a:r>
                      <a:endParaRPr sz="1100" dirty="0">
                        <a:latin typeface="HelveticaNeueLTStd-BdCn"/>
                        <a:cs typeface="HelveticaNeueLTStd-BdCn"/>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08285"/>
                    </a:solidFill>
                  </a:tcPr>
                </a:tc>
                <a:tc>
                  <a:txBody>
                    <a:bodyPr/>
                    <a:lstStyle/>
                    <a:p>
                      <a:pPr marL="408305">
                        <a:lnSpc>
                          <a:spcPct val="100000"/>
                        </a:lnSpc>
                      </a:pPr>
                      <a:r>
                        <a:rPr sz="1100" b="1" spc="-25" dirty="0">
                          <a:solidFill>
                            <a:srgbClr val="FFFFFF"/>
                          </a:solidFill>
                          <a:latin typeface="HelveticaNeueLTStd-BdCn"/>
                          <a:cs typeface="HelveticaNeueLTStd-BdCn"/>
                        </a:rPr>
                        <a:t>OU</a:t>
                      </a:r>
                      <a:r>
                        <a:rPr sz="1100" b="1" spc="-70" dirty="0">
                          <a:solidFill>
                            <a:srgbClr val="FFFFFF"/>
                          </a:solidFill>
                          <a:latin typeface="HelveticaNeueLTStd-BdCn"/>
                          <a:cs typeface="HelveticaNeueLTStd-BdCn"/>
                        </a:rPr>
                        <a:t>T</a:t>
                      </a:r>
                      <a:r>
                        <a:rPr sz="1100" b="1" spc="-25" dirty="0">
                          <a:solidFill>
                            <a:srgbClr val="FFFFFF"/>
                          </a:solidFill>
                          <a:latin typeface="HelveticaNeueLTStd-BdCn"/>
                          <a:cs typeface="HelveticaNeueLTStd-BdCn"/>
                        </a:rPr>
                        <a:t>-OF-NETWORK</a:t>
                      </a:r>
                      <a:r>
                        <a:rPr lang="en-US" sz="1100" b="1" spc="-25" dirty="0">
                          <a:solidFill>
                            <a:srgbClr val="FFFFFF"/>
                          </a:solidFill>
                          <a:latin typeface="HelveticaNeueLTStd-BdCn"/>
                          <a:cs typeface="HelveticaNeueLTStd-BdCn"/>
                        </a:rPr>
                        <a:t> REIMBURSEMENT</a:t>
                      </a:r>
                      <a:endParaRPr sz="1100" dirty="0">
                        <a:latin typeface="HelveticaNeueLTStd-BdCn"/>
                        <a:cs typeface="HelveticaNeueLTStd-BdCn"/>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08285"/>
                    </a:solidFill>
                  </a:tcPr>
                </a:tc>
                <a:extLst>
                  <a:ext uri="{0D108BD9-81ED-4DB2-BD59-A6C34878D82A}">
                    <a16:rowId xmlns:a16="http://schemas.microsoft.com/office/drawing/2014/main" val="10001"/>
                  </a:ext>
                </a:extLst>
              </a:tr>
              <a:tr h="174481">
                <a:tc gridSpan="3">
                  <a:txBody>
                    <a:bodyPr/>
                    <a:lstStyle/>
                    <a:p>
                      <a:pPr marL="81915">
                        <a:lnSpc>
                          <a:spcPct val="100000"/>
                        </a:lnSpc>
                      </a:pPr>
                      <a:r>
                        <a:rPr sz="1100" b="1" spc="-40" dirty="0">
                          <a:solidFill>
                            <a:srgbClr val="FFFFFF"/>
                          </a:solidFill>
                          <a:latin typeface="Gotham"/>
                          <a:cs typeface="Gotham"/>
                        </a:rPr>
                        <a:t>C</a:t>
                      </a:r>
                      <a:r>
                        <a:rPr sz="1100" b="1" spc="-65" dirty="0">
                          <a:solidFill>
                            <a:srgbClr val="FFFFFF"/>
                          </a:solidFill>
                          <a:latin typeface="Gotham"/>
                          <a:cs typeface="Gotham"/>
                        </a:rPr>
                        <a:t>O</a:t>
                      </a:r>
                      <a:r>
                        <a:rPr sz="1100" b="1" spc="-20" dirty="0">
                          <a:solidFill>
                            <a:srgbClr val="FFFFFF"/>
                          </a:solidFill>
                          <a:latin typeface="Gotham"/>
                          <a:cs typeface="Gotham"/>
                        </a:rPr>
                        <a:t>VERE</a:t>
                      </a:r>
                      <a:r>
                        <a:rPr sz="1100" b="1" dirty="0">
                          <a:solidFill>
                            <a:srgbClr val="FFFFFF"/>
                          </a:solidFill>
                          <a:latin typeface="Gotham"/>
                          <a:cs typeface="Gotham"/>
                        </a:rPr>
                        <a:t>D</a:t>
                      </a:r>
                      <a:r>
                        <a:rPr sz="1100" b="1" spc="-40" dirty="0">
                          <a:solidFill>
                            <a:srgbClr val="FFFFFF"/>
                          </a:solidFill>
                          <a:latin typeface="Gotham"/>
                          <a:cs typeface="Gotham"/>
                        </a:rPr>
                        <a:t> </a:t>
                      </a:r>
                      <a:r>
                        <a:rPr sz="1100" b="1" spc="-20" dirty="0">
                          <a:solidFill>
                            <a:srgbClr val="FFFFFF"/>
                          </a:solidFill>
                          <a:latin typeface="Gotham"/>
                          <a:cs typeface="Gotham"/>
                        </a:rPr>
                        <a:t>M</a:t>
                      </a:r>
                      <a:r>
                        <a:rPr sz="1100" b="1" spc="-110" dirty="0">
                          <a:solidFill>
                            <a:srgbClr val="FFFFFF"/>
                          </a:solidFill>
                          <a:latin typeface="Gotham"/>
                          <a:cs typeface="Gotham"/>
                        </a:rPr>
                        <a:t>A</a:t>
                      </a:r>
                      <a:r>
                        <a:rPr sz="1100" b="1" spc="-20" dirty="0">
                          <a:solidFill>
                            <a:srgbClr val="FFFFFF"/>
                          </a:solidFill>
                          <a:latin typeface="Gotham"/>
                          <a:cs typeface="Gotham"/>
                        </a:rPr>
                        <a:t>TERIALS</a:t>
                      </a:r>
                      <a:r>
                        <a:rPr lang="en-US" sz="1100" b="1" spc="-20" dirty="0">
                          <a:solidFill>
                            <a:srgbClr val="FFFFFF"/>
                          </a:solidFill>
                          <a:latin typeface="Gotham"/>
                          <a:cs typeface="Gotham"/>
                        </a:rPr>
                        <a:t>  </a:t>
                      </a:r>
                      <a:endParaRPr sz="1100" dirty="0">
                        <a:latin typeface="Gotham"/>
                        <a:cs typeface="Gotham"/>
                      </a:endParaRP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a:p>
                  </a:txBody>
                  <a:tcPr marL="0" marR="0" marT="0" marB="0"/>
                </a:tc>
                <a:extLst>
                  <a:ext uri="{0D108BD9-81ED-4DB2-BD59-A6C34878D82A}">
                    <a16:rowId xmlns:a16="http://schemas.microsoft.com/office/drawing/2014/main" val="10002"/>
                  </a:ext>
                </a:extLst>
              </a:tr>
              <a:tr h="174481">
                <a:tc gridSpan="3">
                  <a:txBody>
                    <a:bodyPr/>
                    <a:lstStyle/>
                    <a:p>
                      <a:pPr marL="81915">
                        <a:lnSpc>
                          <a:spcPct val="100000"/>
                        </a:lnSpc>
                      </a:pPr>
                      <a:r>
                        <a:rPr sz="1100" spc="-20" dirty="0">
                          <a:solidFill>
                            <a:srgbClr val="FFFFFF"/>
                          </a:solidFill>
                          <a:latin typeface="Gotham Book"/>
                          <a:cs typeface="Gotham Book"/>
                        </a:rPr>
                        <a:t>LENSES</a:t>
                      </a:r>
                      <a:endParaRPr sz="1100" dirty="0">
                        <a:latin typeface="Gotham Book"/>
                        <a:cs typeface="Gotham Book"/>
                      </a:endParaRPr>
                    </a:p>
                  </a:txBody>
                  <a:tcPr marL="0" marR="0" marT="0" marB="0" anchor="ctr">
                    <a:lnL w="19050">
                      <a:solidFill>
                        <a:srgbClr val="FFFFFF"/>
                      </a:solidFill>
                      <a:prstDash val="solid"/>
                    </a:lnL>
                    <a:lnR w="19050">
                      <a:solidFill>
                        <a:srgbClr val="FFFFF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solidFill>
                      <a:schemeClr val="tx1"/>
                    </a:solidFill>
                  </a:tcPr>
                </a:tc>
                <a:tc hMerge="1">
                  <a:txBody>
                    <a:bodyPr/>
                    <a:lstStyle/>
                    <a:p>
                      <a:endParaRPr lang="en-US"/>
                    </a:p>
                  </a:txBody>
                  <a:tcPr/>
                </a:tc>
                <a:tc hMerge="1">
                  <a:txBody>
                    <a:bodyPr/>
                    <a:lstStyle/>
                    <a:p>
                      <a:endParaRPr/>
                    </a:p>
                  </a:txBody>
                  <a:tcPr marL="0" marR="0" marT="0" marB="0"/>
                </a:tc>
                <a:extLst>
                  <a:ext uri="{0D108BD9-81ED-4DB2-BD59-A6C34878D82A}">
                    <a16:rowId xmlns:a16="http://schemas.microsoft.com/office/drawing/2014/main" val="10003"/>
                  </a:ext>
                </a:extLst>
              </a:tr>
              <a:tr h="279246">
                <a:tc>
                  <a:txBody>
                    <a:bodyPr/>
                    <a:lstStyle/>
                    <a:p>
                      <a:pPr marL="881380" algn="r">
                        <a:lnSpc>
                          <a:spcPct val="100000"/>
                        </a:lnSpc>
                      </a:pPr>
                      <a:r>
                        <a:rPr lang="en-US" sz="1000" b="1" spc="-15" dirty="0">
                          <a:solidFill>
                            <a:schemeClr val="tx2">
                              <a:lumMod val="50000"/>
                            </a:schemeClr>
                          </a:solidFill>
                          <a:latin typeface="Arial" panose="020B0604020202020204" pitchFamily="34" charset="0"/>
                          <a:cs typeface="Arial" panose="020B0604020202020204" pitchFamily="34" charset="0"/>
                        </a:rPr>
                        <a:t>Singl</a:t>
                      </a:r>
                      <a:r>
                        <a:rPr lang="en-US" sz="1000" b="1" dirty="0">
                          <a:solidFill>
                            <a:schemeClr val="tx2">
                              <a:lumMod val="50000"/>
                            </a:schemeClr>
                          </a:solidFill>
                          <a:latin typeface="Arial" panose="020B0604020202020204" pitchFamily="34" charset="0"/>
                          <a:cs typeface="Arial" panose="020B0604020202020204" pitchFamily="34" charset="0"/>
                        </a:rPr>
                        <a:t>e</a:t>
                      </a:r>
                      <a:r>
                        <a:rPr lang="en-US" sz="1000" b="1" spc="-30" dirty="0">
                          <a:solidFill>
                            <a:schemeClr val="tx2">
                              <a:lumMod val="50000"/>
                            </a:schemeClr>
                          </a:solidFill>
                          <a:latin typeface="Arial" panose="020B0604020202020204" pitchFamily="34" charset="0"/>
                          <a:cs typeface="Arial" panose="020B0604020202020204" pitchFamily="34" charset="0"/>
                        </a:rPr>
                        <a:t> </a:t>
                      </a:r>
                      <a:r>
                        <a:rPr lang="en-US" sz="1000" b="1" spc="-15" dirty="0">
                          <a:solidFill>
                            <a:schemeClr val="tx2">
                              <a:lumMod val="50000"/>
                            </a:schemeClr>
                          </a:solidFill>
                          <a:latin typeface="Arial" panose="020B0604020202020204" pitchFamily="34" charset="0"/>
                          <a:cs typeface="Arial" panose="020B0604020202020204" pitchFamily="34" charset="0"/>
                        </a:rPr>
                        <a:t>Visio</a:t>
                      </a:r>
                      <a:r>
                        <a:rPr lang="en-US" sz="1000" b="1" dirty="0">
                          <a:solidFill>
                            <a:schemeClr val="tx2">
                              <a:lumMod val="50000"/>
                            </a:schemeClr>
                          </a:solidFill>
                          <a:latin typeface="Arial" panose="020B0604020202020204" pitchFamily="34" charset="0"/>
                          <a:cs typeface="Arial" panose="020B0604020202020204" pitchFamily="34" charset="0"/>
                        </a:rPr>
                        <a:t>n</a:t>
                      </a:r>
                      <a:r>
                        <a:rPr lang="en-US" sz="1000" b="1" spc="-30" dirty="0">
                          <a:solidFill>
                            <a:schemeClr val="tx2">
                              <a:lumMod val="50000"/>
                            </a:schemeClr>
                          </a:solidFill>
                          <a:latin typeface="Arial" panose="020B0604020202020204" pitchFamily="34" charset="0"/>
                          <a:cs typeface="Arial" panose="020B0604020202020204" pitchFamily="34" charset="0"/>
                        </a:rPr>
                        <a:t> </a:t>
                      </a:r>
                      <a:r>
                        <a:rPr lang="en-US" sz="1000" b="1" spc="-15" dirty="0">
                          <a:solidFill>
                            <a:schemeClr val="tx2">
                              <a:lumMod val="50000"/>
                            </a:schemeClr>
                          </a:solidFill>
                          <a:latin typeface="Arial" panose="020B0604020202020204" pitchFamily="34" charset="0"/>
                          <a:cs typeface="Arial" panose="020B0604020202020204" pitchFamily="34" charset="0"/>
                        </a:rPr>
                        <a:t>Lenses</a:t>
                      </a:r>
                      <a:endParaRPr lang="en-US" sz="1000" dirty="0">
                        <a:solidFill>
                          <a:schemeClr val="tx2">
                            <a:lumMod val="50000"/>
                          </a:schemeClr>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lnT w="19050">
                      <a:solidFill>
                        <a:srgbClr val="FFFFFF"/>
                      </a:solidFill>
                      <a:prstDash val="solid"/>
                    </a:lnT>
                  </a:tcPr>
                </a:tc>
                <a:tc rowSpan="3">
                  <a:txBody>
                    <a:bodyPr/>
                    <a:lstStyle/>
                    <a:p>
                      <a:pPr algn="ctr"/>
                      <a:r>
                        <a:rPr lang="en-US" sz="1100" kern="1200" dirty="0">
                          <a:solidFill>
                            <a:schemeClr val="tx1"/>
                          </a:solidFill>
                          <a:latin typeface="+mn-lt"/>
                          <a:ea typeface="+mn-ea"/>
                          <a:cs typeface="+mn-cs"/>
                        </a:rPr>
                        <a:t>Included in materials copay</a:t>
                      </a:r>
                    </a:p>
                  </a:txBody>
                  <a:tcPr marL="0" marR="0" marT="0" marB="0" anchor="ctr">
                    <a:lnL w="19050">
                      <a:solidFill>
                        <a:srgbClr val="FFFFFF"/>
                      </a:solidFill>
                      <a:prstDash val="soli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AE1"/>
                    </a:solidFill>
                  </a:tcPr>
                </a:tc>
                <a:tc>
                  <a:txBody>
                    <a:bodyPr/>
                    <a:lstStyle/>
                    <a:p>
                      <a:pPr marL="0" algn="ctr" defTabSz="457200" rtl="0" eaLnBrk="1" latinLnBrk="0" hangingPunct="1"/>
                      <a:r>
                        <a:rPr lang="en-US" sz="1100" kern="1200" dirty="0">
                          <a:solidFill>
                            <a:schemeClr val="tx1"/>
                          </a:solidFill>
                          <a:latin typeface="+mn-lt"/>
                          <a:ea typeface="+mn-ea"/>
                          <a:cs typeface="+mn-cs"/>
                        </a:rPr>
                        <a:t>Up to $50</a:t>
                      </a: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F5F6"/>
                    </a:solidFill>
                  </a:tcPr>
                </a:tc>
                <a:extLst>
                  <a:ext uri="{0D108BD9-81ED-4DB2-BD59-A6C34878D82A}">
                    <a16:rowId xmlns:a16="http://schemas.microsoft.com/office/drawing/2014/main" val="10004"/>
                  </a:ext>
                </a:extLst>
              </a:tr>
              <a:tr h="279246">
                <a:tc>
                  <a:txBody>
                    <a:bodyPr/>
                    <a:lstStyle/>
                    <a:p>
                      <a:pPr marL="1228725" algn="r">
                        <a:lnSpc>
                          <a:spcPct val="100000"/>
                        </a:lnSpc>
                      </a:pPr>
                      <a:r>
                        <a:rPr lang="en-US" sz="1000" b="1" spc="-15" dirty="0">
                          <a:solidFill>
                            <a:schemeClr val="tx2">
                              <a:lumMod val="50000"/>
                            </a:schemeClr>
                          </a:solidFill>
                          <a:latin typeface="Arial" panose="020B0604020202020204" pitchFamily="34" charset="0"/>
                          <a:cs typeface="Arial" panose="020B0604020202020204" pitchFamily="34" charset="0"/>
                        </a:rPr>
                        <a:t>Bifoca</a:t>
                      </a:r>
                      <a:r>
                        <a:rPr lang="en-US" sz="1000" b="1" dirty="0">
                          <a:solidFill>
                            <a:schemeClr val="tx2">
                              <a:lumMod val="50000"/>
                            </a:schemeClr>
                          </a:solidFill>
                          <a:latin typeface="Arial" panose="020B0604020202020204" pitchFamily="34" charset="0"/>
                          <a:cs typeface="Arial" panose="020B0604020202020204" pitchFamily="34" charset="0"/>
                        </a:rPr>
                        <a:t>l</a:t>
                      </a:r>
                      <a:r>
                        <a:rPr lang="en-US" sz="1000" b="1" spc="-30" dirty="0">
                          <a:solidFill>
                            <a:schemeClr val="tx2">
                              <a:lumMod val="50000"/>
                            </a:schemeClr>
                          </a:solidFill>
                          <a:latin typeface="Arial" panose="020B0604020202020204" pitchFamily="34" charset="0"/>
                          <a:cs typeface="Arial" panose="020B0604020202020204" pitchFamily="34" charset="0"/>
                        </a:rPr>
                        <a:t> </a:t>
                      </a:r>
                      <a:r>
                        <a:rPr lang="en-US" sz="1000" b="1" spc="-15" dirty="0">
                          <a:solidFill>
                            <a:schemeClr val="tx2">
                              <a:lumMod val="50000"/>
                            </a:schemeClr>
                          </a:solidFill>
                          <a:latin typeface="Arial" panose="020B0604020202020204" pitchFamily="34" charset="0"/>
                          <a:cs typeface="Arial" panose="020B0604020202020204" pitchFamily="34" charset="0"/>
                        </a:rPr>
                        <a:t>Lenses</a:t>
                      </a:r>
                      <a:endParaRPr lang="en-US" sz="1000" dirty="0">
                        <a:solidFill>
                          <a:schemeClr val="tx2">
                            <a:lumMod val="50000"/>
                          </a:schemeClr>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tcPr>
                </a:tc>
                <a:tc vMerge="1">
                  <a:txBody>
                    <a:bodyPr/>
                    <a:lstStyle/>
                    <a:p>
                      <a:endParaRPr lang="en-US"/>
                    </a:p>
                  </a:txBody>
                  <a:tcPr/>
                </a:tc>
                <a:tc>
                  <a:txBody>
                    <a:bodyPr/>
                    <a:lstStyle/>
                    <a:p>
                      <a:pPr marL="0" algn="ctr" defTabSz="457200" rtl="0" eaLnBrk="1" latinLnBrk="0" hangingPunct="1"/>
                      <a:r>
                        <a:rPr lang="en-US" sz="1100" kern="1200" dirty="0">
                          <a:solidFill>
                            <a:schemeClr val="tx1"/>
                          </a:solidFill>
                          <a:latin typeface="+mn-lt"/>
                          <a:ea typeface="+mn-ea"/>
                          <a:cs typeface="+mn-cs"/>
                        </a:rPr>
                        <a:t>Up to $75</a:t>
                      </a:r>
                    </a:p>
                  </a:txBody>
                  <a:tcPr marL="0" marR="0" marT="0" marB="0" anchor="ctr">
                    <a:lnL w="19050">
                      <a:solidFill>
                        <a:srgbClr val="FFFFFF"/>
                      </a:solidFill>
                      <a:prstDash val="soli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F5F6"/>
                    </a:solidFill>
                  </a:tcPr>
                </a:tc>
                <a:extLst>
                  <a:ext uri="{0D108BD9-81ED-4DB2-BD59-A6C34878D82A}">
                    <a16:rowId xmlns:a16="http://schemas.microsoft.com/office/drawing/2014/main" val="10005"/>
                  </a:ext>
                </a:extLst>
              </a:tr>
              <a:tr h="279246">
                <a:tc>
                  <a:txBody>
                    <a:bodyPr/>
                    <a:lstStyle/>
                    <a:p>
                      <a:pPr marL="1156335" algn="r">
                        <a:lnSpc>
                          <a:spcPct val="100000"/>
                        </a:lnSpc>
                      </a:pPr>
                      <a:r>
                        <a:rPr lang="en-US" sz="1000" b="1" spc="-15" dirty="0">
                          <a:solidFill>
                            <a:schemeClr val="tx2">
                              <a:lumMod val="50000"/>
                            </a:schemeClr>
                          </a:solidFill>
                          <a:latin typeface="Arial" panose="020B0604020202020204" pitchFamily="34" charset="0"/>
                          <a:cs typeface="Arial" panose="020B0604020202020204" pitchFamily="34" charset="0"/>
                        </a:rPr>
                        <a:t>Trifoca</a:t>
                      </a:r>
                      <a:r>
                        <a:rPr lang="en-US" sz="1000" b="1" dirty="0">
                          <a:solidFill>
                            <a:schemeClr val="tx2">
                              <a:lumMod val="50000"/>
                            </a:schemeClr>
                          </a:solidFill>
                          <a:latin typeface="Arial" panose="020B0604020202020204" pitchFamily="34" charset="0"/>
                          <a:cs typeface="Arial" panose="020B0604020202020204" pitchFamily="34" charset="0"/>
                        </a:rPr>
                        <a:t>l</a:t>
                      </a:r>
                      <a:r>
                        <a:rPr lang="en-US" sz="1000" b="1" spc="-30" dirty="0">
                          <a:solidFill>
                            <a:schemeClr val="tx2">
                              <a:lumMod val="50000"/>
                            </a:schemeClr>
                          </a:solidFill>
                          <a:latin typeface="Arial" panose="020B0604020202020204" pitchFamily="34" charset="0"/>
                          <a:cs typeface="Arial" panose="020B0604020202020204" pitchFamily="34" charset="0"/>
                        </a:rPr>
                        <a:t> </a:t>
                      </a:r>
                      <a:r>
                        <a:rPr lang="en-US" sz="1000" b="1" spc="-15" dirty="0">
                          <a:solidFill>
                            <a:schemeClr val="tx2">
                              <a:lumMod val="50000"/>
                            </a:schemeClr>
                          </a:solidFill>
                          <a:latin typeface="Arial" panose="020B0604020202020204" pitchFamily="34" charset="0"/>
                          <a:cs typeface="Arial" panose="020B0604020202020204" pitchFamily="34" charset="0"/>
                        </a:rPr>
                        <a:t>Lenses</a:t>
                      </a:r>
                      <a:endParaRPr lang="en-US" sz="1000" dirty="0">
                        <a:solidFill>
                          <a:schemeClr val="tx2">
                            <a:lumMod val="50000"/>
                          </a:schemeClr>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lnB w="19050">
                      <a:solidFill>
                        <a:srgbClr val="FFFFFF"/>
                      </a:solidFill>
                      <a:prstDash val="solid"/>
                    </a:lnB>
                  </a:tcPr>
                </a:tc>
                <a:tc vMerge="1">
                  <a:txBody>
                    <a:bodyPr/>
                    <a:lstStyle/>
                    <a:p>
                      <a:endParaRPr lang="en-US"/>
                    </a:p>
                  </a:txBody>
                  <a:tcPr/>
                </a:tc>
                <a:tc>
                  <a:txBody>
                    <a:bodyPr/>
                    <a:lstStyle/>
                    <a:p>
                      <a:pPr marL="0" algn="ctr" defTabSz="457200" rtl="0" eaLnBrk="1" latinLnBrk="0" hangingPunct="1"/>
                      <a:r>
                        <a:rPr lang="en-US" sz="1100" kern="1200" dirty="0">
                          <a:solidFill>
                            <a:schemeClr val="tx1"/>
                          </a:solidFill>
                          <a:latin typeface="+mn-lt"/>
                          <a:ea typeface="+mn-ea"/>
                          <a:cs typeface="+mn-cs"/>
                        </a:rPr>
                        <a:t>Up to $100</a:t>
                      </a:r>
                    </a:p>
                  </a:txBody>
                  <a:tcPr marL="0" marR="0" marT="0" marB="0" anchor="ctr">
                    <a:lnL w="19050">
                      <a:solidFill>
                        <a:srgbClr val="FFFFFF"/>
                      </a:solidFill>
                      <a:prstDash val="soli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F5F6"/>
                    </a:solidFill>
                  </a:tcPr>
                </a:tc>
                <a:extLst>
                  <a:ext uri="{0D108BD9-81ED-4DB2-BD59-A6C34878D82A}">
                    <a16:rowId xmlns:a16="http://schemas.microsoft.com/office/drawing/2014/main" val="10006"/>
                  </a:ext>
                </a:extLst>
              </a:tr>
              <a:tr h="174481">
                <a:tc gridSpan="3">
                  <a:txBody>
                    <a:bodyPr/>
                    <a:lstStyle/>
                    <a:p>
                      <a:pPr marL="81915">
                        <a:lnSpc>
                          <a:spcPct val="100000"/>
                        </a:lnSpc>
                      </a:pPr>
                      <a:r>
                        <a:rPr sz="1100" spc="-20" dirty="0">
                          <a:solidFill>
                            <a:srgbClr val="FFFFFF"/>
                          </a:solidFill>
                          <a:latin typeface="+mj-lt"/>
                          <a:cs typeface="Gotham Book"/>
                        </a:rPr>
                        <a:t>FRAMES</a:t>
                      </a:r>
                      <a:r>
                        <a:rPr lang="en-US" sz="1100" spc="-20" dirty="0">
                          <a:solidFill>
                            <a:srgbClr val="FFFFFF"/>
                          </a:solidFill>
                          <a:latin typeface="+mj-lt"/>
                          <a:cs typeface="Gotham Book"/>
                        </a:rPr>
                        <a:t>*</a:t>
                      </a:r>
                      <a:endParaRPr sz="1100" dirty="0">
                        <a:latin typeface="+mj-lt"/>
                        <a:cs typeface="Gotham Book"/>
                      </a:endParaRP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tx1"/>
                    </a:solidFill>
                  </a:tcPr>
                </a:tc>
                <a:tc hMerge="1">
                  <a:txBody>
                    <a:bodyPr/>
                    <a:lstStyle/>
                    <a:p>
                      <a:endParaRPr lang="en-US"/>
                    </a:p>
                  </a:txBody>
                  <a:tcPr/>
                </a:tc>
                <a:tc hMerge="1">
                  <a:txBody>
                    <a:bodyPr/>
                    <a:lstStyle/>
                    <a:p>
                      <a:endParaRPr/>
                    </a:p>
                  </a:txBody>
                  <a:tcPr marL="0" marR="0" marT="0" marB="0"/>
                </a:tc>
                <a:extLst>
                  <a:ext uri="{0D108BD9-81ED-4DB2-BD59-A6C34878D82A}">
                    <a16:rowId xmlns:a16="http://schemas.microsoft.com/office/drawing/2014/main" val="10007"/>
                  </a:ext>
                </a:extLst>
              </a:tr>
              <a:tr h="872403">
                <a:tc>
                  <a:txBody>
                    <a:bodyPr/>
                    <a:lstStyle/>
                    <a:p>
                      <a:pPr marL="588010" algn="r">
                        <a:lnSpc>
                          <a:spcPct val="100000"/>
                        </a:lnSpc>
                      </a:pPr>
                      <a:r>
                        <a:rPr lang="en-US" sz="1000" b="1" spc="-15" dirty="0">
                          <a:solidFill>
                            <a:srgbClr val="06899D"/>
                          </a:solidFill>
                          <a:latin typeface="Arial" panose="020B0604020202020204" pitchFamily="34" charset="0"/>
                          <a:cs typeface="Arial" panose="020B0604020202020204" pitchFamily="34" charset="0"/>
                        </a:rPr>
                        <a:t>Re</a:t>
                      </a:r>
                      <a:r>
                        <a:rPr lang="en-US" sz="1000" b="1" spc="-95" dirty="0">
                          <a:solidFill>
                            <a:srgbClr val="06899D"/>
                          </a:solidFill>
                          <a:latin typeface="Arial" panose="020B0604020202020204" pitchFamily="34" charset="0"/>
                          <a:cs typeface="Arial" panose="020B0604020202020204" pitchFamily="34" charset="0"/>
                        </a:rPr>
                        <a:t>t</a:t>
                      </a:r>
                      <a:r>
                        <a:rPr lang="en-US" sz="1000" b="1" spc="-15" dirty="0">
                          <a:solidFill>
                            <a:srgbClr val="06899D"/>
                          </a:solidFill>
                          <a:latin typeface="Arial" panose="020B0604020202020204" pitchFamily="34" charset="0"/>
                          <a:cs typeface="Arial" panose="020B0604020202020204" pitchFamily="34" charset="0"/>
                        </a:rPr>
                        <a:t>ai</a:t>
                      </a:r>
                      <a:r>
                        <a:rPr lang="en-US" sz="1000" b="1" dirty="0">
                          <a:solidFill>
                            <a:srgbClr val="06899D"/>
                          </a:solidFill>
                          <a:latin typeface="Arial" panose="020B0604020202020204" pitchFamily="34" charset="0"/>
                          <a:cs typeface="Arial" panose="020B0604020202020204" pitchFamily="34" charset="0"/>
                        </a:rPr>
                        <a:t>l</a:t>
                      </a:r>
                      <a:r>
                        <a:rPr lang="en-US" sz="1000" b="1" spc="-30" dirty="0">
                          <a:solidFill>
                            <a:srgbClr val="06899D"/>
                          </a:solidFill>
                          <a:latin typeface="Arial" panose="020B0604020202020204" pitchFamily="34" charset="0"/>
                          <a:cs typeface="Arial" panose="020B0604020202020204" pitchFamily="34" charset="0"/>
                        </a:rPr>
                        <a:t> </a:t>
                      </a:r>
                      <a:r>
                        <a:rPr lang="en-US" sz="1000" b="1" spc="-15" dirty="0">
                          <a:solidFill>
                            <a:srgbClr val="06899D"/>
                          </a:solidFill>
                          <a:latin typeface="Arial" panose="020B0604020202020204" pitchFamily="34" charset="0"/>
                          <a:cs typeface="Arial" panose="020B0604020202020204" pitchFamily="34" charset="0"/>
                        </a:rPr>
                        <a:t>Fram</a:t>
                      </a:r>
                      <a:r>
                        <a:rPr lang="en-US" sz="1000" b="1" dirty="0">
                          <a:solidFill>
                            <a:srgbClr val="06899D"/>
                          </a:solidFill>
                          <a:latin typeface="Arial" panose="020B0604020202020204" pitchFamily="34" charset="0"/>
                          <a:cs typeface="Arial" panose="020B0604020202020204" pitchFamily="34" charset="0"/>
                        </a:rPr>
                        <a:t>e</a:t>
                      </a:r>
                      <a:r>
                        <a:rPr lang="en-US" sz="1000" b="1" spc="-30" dirty="0">
                          <a:solidFill>
                            <a:srgbClr val="06899D"/>
                          </a:solidFill>
                          <a:latin typeface="Arial" panose="020B0604020202020204" pitchFamily="34" charset="0"/>
                          <a:cs typeface="Arial" panose="020B0604020202020204" pitchFamily="34" charset="0"/>
                        </a:rPr>
                        <a:t> </a:t>
                      </a:r>
                      <a:r>
                        <a:rPr lang="en-US" sz="1000" b="1" spc="-15" dirty="0">
                          <a:solidFill>
                            <a:srgbClr val="06899D"/>
                          </a:solidFill>
                          <a:latin typeface="Arial" panose="020B0604020202020204" pitchFamily="34" charset="0"/>
                          <a:cs typeface="Arial" panose="020B0604020202020204" pitchFamily="34" charset="0"/>
                        </a:rPr>
                        <a:t>Equi</a:t>
                      </a:r>
                      <a:r>
                        <a:rPr lang="en-US" sz="1000" b="1" spc="-105" dirty="0">
                          <a:solidFill>
                            <a:srgbClr val="06899D"/>
                          </a:solidFill>
                          <a:latin typeface="Arial" panose="020B0604020202020204" pitchFamily="34" charset="0"/>
                          <a:cs typeface="Arial" panose="020B0604020202020204" pitchFamily="34" charset="0"/>
                        </a:rPr>
                        <a:t>v</a:t>
                      </a:r>
                      <a:r>
                        <a:rPr lang="en-US" sz="1000" b="1" spc="-15" dirty="0">
                          <a:solidFill>
                            <a:srgbClr val="06899D"/>
                          </a:solidFill>
                          <a:latin typeface="Arial" panose="020B0604020202020204" pitchFamily="34" charset="0"/>
                          <a:cs typeface="Arial" panose="020B0604020202020204" pitchFamily="34" charset="0"/>
                        </a:rPr>
                        <a:t>alent</a:t>
                      </a:r>
                      <a:endParaRPr lang="en-US" sz="1000" dirty="0">
                        <a:solidFill>
                          <a:srgbClr val="06899D"/>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0" algn="ctr" defTabSz="457200" rtl="0" eaLnBrk="1" latinLnBrk="0" hangingPunct="1"/>
                      <a:r>
                        <a:rPr lang="en-US" sz="1100" kern="1200" dirty="0">
                          <a:solidFill>
                            <a:schemeClr val="tx1"/>
                          </a:solidFill>
                          <a:latin typeface="+mn-lt"/>
                          <a:ea typeface="+mn-ea"/>
                          <a:cs typeface="+mn-cs"/>
                        </a:rPr>
                        <a:t>$130 allowance for a wide selection of frames, $150 allowance for featured frame brands, 20% off amount over your allowance</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5CCD5"/>
                    </a:solidFill>
                  </a:tcPr>
                </a:tc>
                <a:tc>
                  <a:txBody>
                    <a:bodyPr/>
                    <a:lstStyle/>
                    <a:p>
                      <a:pPr marL="0" algn="ctr" defTabSz="457200" rtl="0" eaLnBrk="1" latinLnBrk="0" hangingPunct="1"/>
                      <a:r>
                        <a:rPr lang="en-US" sz="1100" kern="1200" dirty="0">
                          <a:solidFill>
                            <a:schemeClr val="tx1"/>
                          </a:solidFill>
                          <a:latin typeface="+mn-lt"/>
                          <a:ea typeface="+mn-ea"/>
                          <a:cs typeface="+mn-cs"/>
                        </a:rPr>
                        <a:t>Up to $70</a:t>
                      </a: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F5F6"/>
                    </a:solidFill>
                  </a:tcPr>
                </a:tc>
                <a:extLst>
                  <a:ext uri="{0D108BD9-81ED-4DB2-BD59-A6C34878D82A}">
                    <a16:rowId xmlns:a16="http://schemas.microsoft.com/office/drawing/2014/main" val="10008"/>
                  </a:ext>
                </a:extLst>
              </a:tr>
              <a:tr h="219470">
                <a:tc gridSpan="3">
                  <a:txBody>
                    <a:bodyPr/>
                    <a:lstStyle/>
                    <a:p>
                      <a:pPr marL="81915">
                        <a:lnSpc>
                          <a:spcPct val="100000"/>
                        </a:lnSpc>
                      </a:pPr>
                      <a:r>
                        <a:rPr sz="1100" spc="-40" dirty="0">
                          <a:solidFill>
                            <a:srgbClr val="FFFFFF"/>
                          </a:solidFill>
                          <a:latin typeface="+mj-lt"/>
                          <a:cs typeface="Gotham Book"/>
                        </a:rPr>
                        <a:t>C</a:t>
                      </a:r>
                      <a:r>
                        <a:rPr sz="1100" spc="-20" dirty="0">
                          <a:solidFill>
                            <a:srgbClr val="FFFFFF"/>
                          </a:solidFill>
                          <a:latin typeface="+mj-lt"/>
                          <a:cs typeface="Gotham Book"/>
                        </a:rPr>
                        <a:t>ON</a:t>
                      </a:r>
                      <a:r>
                        <a:rPr sz="1100" spc="-110" dirty="0">
                          <a:solidFill>
                            <a:srgbClr val="FFFFFF"/>
                          </a:solidFill>
                          <a:latin typeface="+mj-lt"/>
                          <a:cs typeface="Gotham Book"/>
                        </a:rPr>
                        <a:t>T</a:t>
                      </a:r>
                      <a:r>
                        <a:rPr sz="1100" spc="-65" dirty="0">
                          <a:solidFill>
                            <a:srgbClr val="FFFFFF"/>
                          </a:solidFill>
                          <a:latin typeface="+mj-lt"/>
                          <a:cs typeface="Gotham Book"/>
                        </a:rPr>
                        <a:t>A</a:t>
                      </a:r>
                      <a:r>
                        <a:rPr sz="1100" spc="-20" dirty="0">
                          <a:solidFill>
                            <a:srgbClr val="FFFFFF"/>
                          </a:solidFill>
                          <a:latin typeface="+mj-lt"/>
                          <a:cs typeface="Gotham Book"/>
                        </a:rPr>
                        <a:t>C</a:t>
                      </a:r>
                      <a:r>
                        <a:rPr sz="1100" dirty="0">
                          <a:solidFill>
                            <a:srgbClr val="FFFFFF"/>
                          </a:solidFill>
                          <a:latin typeface="+mj-lt"/>
                          <a:cs typeface="Gotham Book"/>
                        </a:rPr>
                        <a:t>T</a:t>
                      </a:r>
                      <a:r>
                        <a:rPr sz="1100" spc="-40" dirty="0">
                          <a:solidFill>
                            <a:srgbClr val="FFFFFF"/>
                          </a:solidFill>
                          <a:latin typeface="+mj-lt"/>
                          <a:cs typeface="Gotham Book"/>
                        </a:rPr>
                        <a:t> </a:t>
                      </a:r>
                      <a:r>
                        <a:rPr sz="1100" spc="-20" dirty="0">
                          <a:solidFill>
                            <a:srgbClr val="FFFFFF"/>
                          </a:solidFill>
                          <a:latin typeface="+mj-lt"/>
                          <a:cs typeface="Gotham Book"/>
                        </a:rPr>
                        <a:t>LENSES</a:t>
                      </a:r>
                      <a:r>
                        <a:rPr lang="en-US" sz="1100" spc="-20" dirty="0">
                          <a:solidFill>
                            <a:srgbClr val="FFFFFF"/>
                          </a:solidFill>
                          <a:latin typeface="+mj-lt"/>
                          <a:cs typeface="Gotham Book"/>
                        </a:rPr>
                        <a:t>*</a:t>
                      </a:r>
                      <a:endParaRPr sz="1100" dirty="0">
                        <a:latin typeface="+mj-lt"/>
                        <a:cs typeface="Gotham Book"/>
                      </a:endParaRP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tx1"/>
                    </a:solidFill>
                  </a:tcPr>
                </a:tc>
                <a:tc hMerge="1">
                  <a:txBody>
                    <a:bodyPr/>
                    <a:lstStyle/>
                    <a:p>
                      <a:endParaRPr lang="en-US"/>
                    </a:p>
                  </a:txBody>
                  <a:tcPr/>
                </a:tc>
                <a:tc hMerge="1">
                  <a:txBody>
                    <a:bodyPr/>
                    <a:lstStyle/>
                    <a:p>
                      <a:endParaRPr/>
                    </a:p>
                  </a:txBody>
                  <a:tcPr marL="0" marR="0" marT="0" marB="0"/>
                </a:tc>
                <a:extLst>
                  <a:ext uri="{0D108BD9-81ED-4DB2-BD59-A6C34878D82A}">
                    <a16:rowId xmlns:a16="http://schemas.microsoft.com/office/drawing/2014/main" val="10009"/>
                  </a:ext>
                </a:extLst>
              </a:tr>
              <a:tr h="231814">
                <a:tc>
                  <a:txBody>
                    <a:bodyPr/>
                    <a:lstStyle/>
                    <a:p>
                      <a:pPr marL="1530350" algn="r">
                        <a:lnSpc>
                          <a:spcPct val="100000"/>
                        </a:lnSpc>
                      </a:pPr>
                      <a:r>
                        <a:rPr lang="en-US" sz="1000" b="1" spc="-15" dirty="0">
                          <a:solidFill>
                            <a:srgbClr val="06899D"/>
                          </a:solidFill>
                          <a:latin typeface="Arial" panose="020B0604020202020204" pitchFamily="34" charset="0"/>
                          <a:cs typeface="Arial" panose="020B0604020202020204" pitchFamily="34" charset="0"/>
                        </a:rPr>
                        <a:t>Nece</a:t>
                      </a:r>
                      <a:r>
                        <a:rPr lang="en-US" sz="1000" b="1" spc="-25" dirty="0">
                          <a:solidFill>
                            <a:srgbClr val="06899D"/>
                          </a:solidFill>
                          <a:latin typeface="Arial" panose="020B0604020202020204" pitchFamily="34" charset="0"/>
                          <a:cs typeface="Arial" panose="020B0604020202020204" pitchFamily="34" charset="0"/>
                        </a:rPr>
                        <a:t>s</a:t>
                      </a:r>
                      <a:r>
                        <a:rPr lang="en-US" sz="1000" b="1" spc="-30" dirty="0">
                          <a:solidFill>
                            <a:srgbClr val="06899D"/>
                          </a:solidFill>
                          <a:latin typeface="Arial" panose="020B0604020202020204" pitchFamily="34" charset="0"/>
                          <a:cs typeface="Arial" panose="020B0604020202020204" pitchFamily="34" charset="0"/>
                        </a:rPr>
                        <a:t>s</a:t>
                      </a:r>
                      <a:r>
                        <a:rPr lang="en-US" sz="1000" b="1" spc="-15" dirty="0">
                          <a:solidFill>
                            <a:srgbClr val="06899D"/>
                          </a:solidFill>
                          <a:latin typeface="Arial" panose="020B0604020202020204" pitchFamily="34" charset="0"/>
                          <a:cs typeface="Arial" panose="020B0604020202020204" pitchFamily="34" charset="0"/>
                        </a:rPr>
                        <a:t>a</a:t>
                      </a:r>
                      <a:r>
                        <a:rPr lang="en-US" sz="1000" b="1" spc="-40" dirty="0">
                          <a:solidFill>
                            <a:srgbClr val="06899D"/>
                          </a:solidFill>
                          <a:latin typeface="Arial" panose="020B0604020202020204" pitchFamily="34" charset="0"/>
                          <a:cs typeface="Arial" panose="020B0604020202020204" pitchFamily="34" charset="0"/>
                        </a:rPr>
                        <a:t>r</a:t>
                      </a:r>
                      <a:r>
                        <a:rPr lang="en-US" sz="1000" b="1" dirty="0">
                          <a:solidFill>
                            <a:srgbClr val="06899D"/>
                          </a:solidFill>
                          <a:latin typeface="Arial" panose="020B0604020202020204" pitchFamily="34" charset="0"/>
                          <a:cs typeface="Arial" panose="020B0604020202020204" pitchFamily="34" charset="0"/>
                        </a:rPr>
                        <a:t>y</a:t>
                      </a:r>
                      <a:endParaRPr lang="en-US" sz="1000" dirty="0">
                        <a:solidFill>
                          <a:srgbClr val="06899D"/>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lnT w="19050">
                      <a:solidFill>
                        <a:srgbClr val="FFFFFF"/>
                      </a:solidFill>
                      <a:prstDash val="solid"/>
                    </a:lnT>
                  </a:tcPr>
                </a:tc>
                <a:tc>
                  <a:txBody>
                    <a:bodyPr/>
                    <a:lstStyle/>
                    <a:p>
                      <a:pPr marL="0" algn="ctr" defTabSz="457200" rtl="0" eaLnBrk="1" latinLnBrk="0" hangingPunct="1"/>
                      <a:r>
                        <a:rPr lang="en-US" sz="1100" kern="1200" dirty="0">
                          <a:solidFill>
                            <a:schemeClr val="tx1"/>
                          </a:solidFill>
                          <a:latin typeface="+mn-lt"/>
                          <a:ea typeface="+mn-ea"/>
                          <a:cs typeface="+mn-cs"/>
                        </a:rPr>
                        <a:t>$0</a:t>
                      </a:r>
                    </a:p>
                  </a:txBody>
                  <a:tcPr marL="0" marR="0" marT="0" marB="0" anchor="ctr">
                    <a:lnL w="19050">
                      <a:solidFill>
                        <a:srgbClr val="FFFFFF"/>
                      </a:solidFill>
                      <a:prstDash val="solid"/>
                    </a:lnL>
                    <a:lnR w="19050">
                      <a:solidFill>
                        <a:srgbClr val="FFFFF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solidFill>
                      <a:srgbClr val="C5CCD5"/>
                    </a:solidFill>
                  </a:tcPr>
                </a:tc>
                <a:tc>
                  <a:txBody>
                    <a:bodyPr/>
                    <a:lstStyle/>
                    <a:p>
                      <a:pPr marL="0" algn="ctr" defTabSz="457200" rtl="0" eaLnBrk="1" latinLnBrk="0" hangingPunct="1"/>
                      <a:r>
                        <a:rPr lang="en-US" sz="1100" kern="1200" dirty="0">
                          <a:solidFill>
                            <a:schemeClr val="tx1"/>
                          </a:solidFill>
                          <a:latin typeface="+mn-lt"/>
                          <a:ea typeface="+mn-ea"/>
                          <a:cs typeface="+mn-cs"/>
                        </a:rPr>
                        <a:t>Up to $210</a:t>
                      </a: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F5F6"/>
                    </a:solidFill>
                  </a:tcPr>
                </a:tc>
                <a:extLst>
                  <a:ext uri="{0D108BD9-81ED-4DB2-BD59-A6C34878D82A}">
                    <a16:rowId xmlns:a16="http://schemas.microsoft.com/office/drawing/2014/main" val="10010"/>
                  </a:ext>
                </a:extLst>
              </a:tr>
              <a:tr h="348961">
                <a:tc>
                  <a:txBody>
                    <a:bodyPr/>
                    <a:lstStyle/>
                    <a:p>
                      <a:pPr marR="75565" algn="r">
                        <a:lnSpc>
                          <a:spcPct val="100000"/>
                        </a:lnSpc>
                      </a:pPr>
                      <a:r>
                        <a:rPr lang="en-US" sz="1000" b="1" spc="-15" dirty="0">
                          <a:solidFill>
                            <a:srgbClr val="06899D"/>
                          </a:solidFill>
                          <a:latin typeface="Arial" panose="020B0604020202020204" pitchFamily="34" charset="0"/>
                          <a:cs typeface="Arial" panose="020B0604020202020204" pitchFamily="34" charset="0"/>
                        </a:rPr>
                        <a:t>Elective</a:t>
                      </a:r>
                      <a:endParaRPr lang="en-US" sz="1000" dirty="0">
                        <a:solidFill>
                          <a:srgbClr val="06899D"/>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lnB w="19050">
                      <a:solidFill>
                        <a:srgbClr val="FFFFFF"/>
                      </a:solidFill>
                      <a:prstDash val="solid"/>
                    </a:lnB>
                  </a:tcPr>
                </a:tc>
                <a:tc>
                  <a:txBody>
                    <a:bodyPr/>
                    <a:lstStyle/>
                    <a:p>
                      <a:pPr marL="0" algn="ctr" defTabSz="457200" rtl="0" eaLnBrk="1" latinLnBrk="0" hangingPunct="1"/>
                      <a:r>
                        <a:rPr lang="en-US" sz="1100" kern="1200" dirty="0">
                          <a:solidFill>
                            <a:schemeClr val="tx1"/>
                          </a:solidFill>
                          <a:latin typeface="+mn-lt"/>
                          <a:ea typeface="+mn-ea"/>
                          <a:cs typeface="+mn-cs"/>
                        </a:rPr>
                        <a:t>$150 Allowance for </a:t>
                      </a:r>
                    </a:p>
                    <a:p>
                      <a:pPr marL="0" algn="ctr" defTabSz="457200" rtl="0" eaLnBrk="1" latinLnBrk="0" hangingPunct="1"/>
                      <a:r>
                        <a:rPr lang="en-US" sz="1100" kern="1200" dirty="0">
                          <a:solidFill>
                            <a:schemeClr val="tx1"/>
                          </a:solidFill>
                          <a:latin typeface="+mn-lt"/>
                          <a:ea typeface="+mn-ea"/>
                          <a:cs typeface="+mn-cs"/>
                        </a:rPr>
                        <a:t>Contacts and Exam</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rgbClr val="C5CCD5"/>
                    </a:solidFill>
                  </a:tcPr>
                </a:tc>
                <a:tc>
                  <a:txBody>
                    <a:bodyPr/>
                    <a:lstStyle/>
                    <a:p>
                      <a:pPr marL="0" algn="ctr" defTabSz="457200" rtl="0" eaLnBrk="1" latinLnBrk="0" hangingPunct="1"/>
                      <a:r>
                        <a:rPr lang="en-US" sz="1100" kern="1200" dirty="0">
                          <a:solidFill>
                            <a:schemeClr val="tx1"/>
                          </a:solidFill>
                          <a:latin typeface="+mn-lt"/>
                          <a:ea typeface="+mn-ea"/>
                          <a:cs typeface="+mn-cs"/>
                        </a:rPr>
                        <a:t>Up to $105</a:t>
                      </a: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F5F6"/>
                    </a:solidFill>
                  </a:tcPr>
                </a:tc>
                <a:extLst>
                  <a:ext uri="{0D108BD9-81ED-4DB2-BD59-A6C34878D82A}">
                    <a16:rowId xmlns:a16="http://schemas.microsoft.com/office/drawing/2014/main" val="10011"/>
                  </a:ext>
                </a:extLst>
              </a:tr>
              <a:tr h="174481">
                <a:tc gridSpan="3">
                  <a:txBody>
                    <a:bodyPr/>
                    <a:lstStyle/>
                    <a:p>
                      <a:pPr marL="81915">
                        <a:lnSpc>
                          <a:spcPct val="100000"/>
                        </a:lnSpc>
                      </a:pPr>
                      <a:r>
                        <a:rPr sz="1100" b="1" spc="-40" dirty="0">
                          <a:solidFill>
                            <a:srgbClr val="FFFFFF"/>
                          </a:solidFill>
                          <a:latin typeface="+mj-lt"/>
                          <a:cs typeface="Gotham"/>
                        </a:rPr>
                        <a:t>C</a:t>
                      </a:r>
                      <a:r>
                        <a:rPr sz="1100" b="1" spc="-20" dirty="0">
                          <a:solidFill>
                            <a:srgbClr val="FFFFFF"/>
                          </a:solidFill>
                          <a:latin typeface="+mj-lt"/>
                          <a:cs typeface="Gotham"/>
                        </a:rPr>
                        <a:t>O</a:t>
                      </a:r>
                      <a:r>
                        <a:rPr sz="1100" b="1" spc="-90" dirty="0">
                          <a:solidFill>
                            <a:srgbClr val="FFFFFF"/>
                          </a:solidFill>
                          <a:latin typeface="+mj-lt"/>
                          <a:cs typeface="Gotham"/>
                        </a:rPr>
                        <a:t>P</a:t>
                      </a:r>
                      <a:r>
                        <a:rPr sz="1100" b="1" spc="-130" dirty="0">
                          <a:solidFill>
                            <a:srgbClr val="FFFFFF"/>
                          </a:solidFill>
                          <a:latin typeface="+mj-lt"/>
                          <a:cs typeface="Gotham"/>
                        </a:rPr>
                        <a:t>A</a:t>
                      </a:r>
                      <a:r>
                        <a:rPr sz="1100" b="1" spc="-55" dirty="0">
                          <a:solidFill>
                            <a:srgbClr val="FFFFFF"/>
                          </a:solidFill>
                          <a:latin typeface="+mj-lt"/>
                          <a:cs typeface="Gotham"/>
                        </a:rPr>
                        <a:t>Y</a:t>
                      </a:r>
                      <a:r>
                        <a:rPr sz="1100" b="1" dirty="0">
                          <a:solidFill>
                            <a:srgbClr val="FFFFFF"/>
                          </a:solidFill>
                          <a:latin typeface="+mj-lt"/>
                          <a:cs typeface="Gotham"/>
                        </a:rPr>
                        <a:t>S</a:t>
                      </a:r>
                      <a:endParaRPr sz="1100" b="1" dirty="0">
                        <a:latin typeface="+mj-lt"/>
                        <a:cs typeface="Gotham"/>
                      </a:endParaRP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0070C0"/>
                    </a:solidFill>
                  </a:tcPr>
                </a:tc>
                <a:tc hMerge="1">
                  <a:txBody>
                    <a:bodyPr/>
                    <a:lstStyle/>
                    <a:p>
                      <a:endParaRPr lang="en-US"/>
                    </a:p>
                  </a:txBody>
                  <a:tcPr/>
                </a:tc>
                <a:tc hMerge="1">
                  <a:txBody>
                    <a:bodyPr/>
                    <a:lstStyle/>
                    <a:p>
                      <a:endParaRPr/>
                    </a:p>
                  </a:txBody>
                  <a:tcPr marL="0" marR="0" marT="0" marB="0"/>
                </a:tc>
                <a:extLst>
                  <a:ext uri="{0D108BD9-81ED-4DB2-BD59-A6C34878D82A}">
                    <a16:rowId xmlns:a16="http://schemas.microsoft.com/office/drawing/2014/main" val="10012"/>
                  </a:ext>
                </a:extLst>
              </a:tr>
              <a:tr h="239333">
                <a:tc>
                  <a:txBody>
                    <a:bodyPr/>
                    <a:lstStyle/>
                    <a:p>
                      <a:pPr marL="1400810" algn="r">
                        <a:lnSpc>
                          <a:spcPct val="100000"/>
                        </a:lnSpc>
                      </a:pPr>
                      <a:r>
                        <a:rPr lang="en-US" sz="1000" b="1" spc="-15" dirty="0">
                          <a:solidFill>
                            <a:schemeClr val="tx2">
                              <a:lumMod val="50000"/>
                            </a:schemeClr>
                          </a:solidFill>
                          <a:latin typeface="Arial" panose="020B0604020202020204" pitchFamily="34" charset="0"/>
                          <a:cs typeface="Arial" panose="020B0604020202020204" pitchFamily="34" charset="0"/>
                        </a:rPr>
                        <a:t>E</a:t>
                      </a:r>
                      <a:r>
                        <a:rPr lang="en-US" sz="1000" b="1" spc="-35" dirty="0">
                          <a:solidFill>
                            <a:schemeClr val="tx2">
                              <a:lumMod val="50000"/>
                            </a:schemeClr>
                          </a:solidFill>
                          <a:latin typeface="Arial" panose="020B0604020202020204" pitchFamily="34" charset="0"/>
                          <a:cs typeface="Arial" panose="020B0604020202020204" pitchFamily="34" charset="0"/>
                        </a:rPr>
                        <a:t>x</a:t>
                      </a:r>
                      <a:r>
                        <a:rPr lang="en-US" sz="1000" b="1" spc="-15" dirty="0">
                          <a:solidFill>
                            <a:schemeClr val="tx2">
                              <a:lumMod val="50000"/>
                            </a:schemeClr>
                          </a:solidFill>
                          <a:latin typeface="Arial" panose="020B0604020202020204" pitchFamily="34" charset="0"/>
                          <a:cs typeface="Arial" panose="020B0604020202020204" pitchFamily="34" charset="0"/>
                        </a:rPr>
                        <a:t>amin</a:t>
                      </a:r>
                      <a:r>
                        <a:rPr lang="en-US" sz="1000" b="1" spc="-95" dirty="0">
                          <a:solidFill>
                            <a:schemeClr val="tx2">
                              <a:lumMod val="50000"/>
                            </a:schemeClr>
                          </a:solidFill>
                          <a:latin typeface="Arial" panose="020B0604020202020204" pitchFamily="34" charset="0"/>
                          <a:cs typeface="Arial" panose="020B0604020202020204" pitchFamily="34" charset="0"/>
                        </a:rPr>
                        <a:t>a</a:t>
                      </a:r>
                      <a:r>
                        <a:rPr lang="en-US" sz="1000" b="1" spc="-15" dirty="0">
                          <a:solidFill>
                            <a:schemeClr val="tx2">
                              <a:lumMod val="50000"/>
                            </a:schemeClr>
                          </a:solidFill>
                          <a:latin typeface="Arial" panose="020B0604020202020204" pitchFamily="34" charset="0"/>
                          <a:cs typeface="Arial" panose="020B0604020202020204" pitchFamily="34" charset="0"/>
                        </a:rPr>
                        <a:t>tion</a:t>
                      </a:r>
                      <a:endParaRPr lang="en-US" sz="1000" dirty="0">
                        <a:solidFill>
                          <a:schemeClr val="tx2">
                            <a:lumMod val="50000"/>
                          </a:schemeClr>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lnT w="19050">
                      <a:solidFill>
                        <a:srgbClr val="FFFFFF"/>
                      </a:solidFill>
                      <a:prstDash val="solid"/>
                    </a:lnT>
                  </a:tcPr>
                </a:tc>
                <a:tc>
                  <a:txBody>
                    <a:bodyPr/>
                    <a:lstStyle/>
                    <a:p>
                      <a:pPr marL="0" algn="ctr" defTabSz="457200" rtl="0" eaLnBrk="1" latinLnBrk="0" hangingPunct="1"/>
                      <a:r>
                        <a:rPr lang="en-US" sz="1100" kern="1200" dirty="0">
                          <a:solidFill>
                            <a:schemeClr val="tx1"/>
                          </a:solidFill>
                          <a:latin typeface="+mn-lt"/>
                          <a:ea typeface="+mn-ea"/>
                          <a:cs typeface="+mn-cs"/>
                        </a:rPr>
                        <a:t>$15 Copay </a:t>
                      </a:r>
                    </a:p>
                  </a:txBody>
                  <a:tcPr marL="0" marR="0" marT="0" marB="0" anchor="ctr">
                    <a:lnL w="19050">
                      <a:solidFill>
                        <a:srgbClr val="FFFFFF"/>
                      </a:solidFill>
                      <a:prstDash val="soli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5CCD5"/>
                    </a:solidFill>
                  </a:tcPr>
                </a:tc>
                <a:tc>
                  <a:txBody>
                    <a:bodyPr/>
                    <a:lstStyle/>
                    <a:p>
                      <a:pPr marL="0" algn="ctr" defTabSz="457200" rtl="0" eaLnBrk="1" latinLnBrk="0" hangingPunct="1"/>
                      <a:r>
                        <a:rPr lang="en-US" sz="1100" kern="1200" dirty="0">
                          <a:solidFill>
                            <a:schemeClr val="tx1"/>
                          </a:solidFill>
                          <a:latin typeface="+mn-lt"/>
                          <a:ea typeface="+mn-ea"/>
                          <a:cs typeface="+mn-cs"/>
                        </a:rPr>
                        <a:t>Up to $50</a:t>
                      </a: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F5F6"/>
                    </a:solidFill>
                  </a:tcPr>
                </a:tc>
                <a:extLst>
                  <a:ext uri="{0D108BD9-81ED-4DB2-BD59-A6C34878D82A}">
                    <a16:rowId xmlns:a16="http://schemas.microsoft.com/office/drawing/2014/main" val="10013"/>
                  </a:ext>
                </a:extLst>
              </a:tr>
              <a:tr h="219795">
                <a:tc>
                  <a:txBody>
                    <a:bodyPr/>
                    <a:lstStyle/>
                    <a:p>
                      <a:pPr marR="75565" algn="r">
                        <a:lnSpc>
                          <a:spcPct val="100000"/>
                        </a:lnSpc>
                      </a:pPr>
                      <a:r>
                        <a:rPr lang="en-US" sz="1000" b="1" spc="-15" dirty="0">
                          <a:solidFill>
                            <a:schemeClr val="tx2">
                              <a:lumMod val="50000"/>
                            </a:schemeClr>
                          </a:solidFill>
                          <a:latin typeface="Arial" panose="020B0604020202020204" pitchFamily="34" charset="0"/>
                          <a:cs typeface="Arial" panose="020B0604020202020204" pitchFamily="34" charset="0"/>
                        </a:rPr>
                        <a:t>M</a:t>
                      </a:r>
                      <a:r>
                        <a:rPr lang="en-US" sz="1000" b="1" spc="-95" dirty="0">
                          <a:solidFill>
                            <a:schemeClr val="tx2">
                              <a:lumMod val="50000"/>
                            </a:schemeClr>
                          </a:solidFill>
                          <a:latin typeface="Arial" panose="020B0604020202020204" pitchFamily="34" charset="0"/>
                          <a:cs typeface="Arial" panose="020B0604020202020204" pitchFamily="34" charset="0"/>
                        </a:rPr>
                        <a:t>a</a:t>
                      </a:r>
                      <a:r>
                        <a:rPr lang="en-US" sz="1000" b="1" spc="-15" dirty="0">
                          <a:solidFill>
                            <a:schemeClr val="tx2">
                              <a:lumMod val="50000"/>
                            </a:schemeClr>
                          </a:solidFill>
                          <a:latin typeface="Arial" panose="020B0604020202020204" pitchFamily="34" charset="0"/>
                          <a:cs typeface="Arial" panose="020B0604020202020204" pitchFamily="34" charset="0"/>
                        </a:rPr>
                        <a:t>terials</a:t>
                      </a:r>
                      <a:endParaRPr lang="en-US" sz="1000" dirty="0">
                        <a:solidFill>
                          <a:schemeClr val="tx2">
                            <a:lumMod val="50000"/>
                          </a:schemeClr>
                        </a:solidFill>
                        <a:latin typeface="Arial" panose="020B0604020202020204" pitchFamily="34" charset="0"/>
                        <a:cs typeface="Arial" panose="020B0604020202020204" pitchFamily="34" charset="0"/>
                      </a:endParaRPr>
                    </a:p>
                  </a:txBody>
                  <a:tcPr marL="0" marR="0" marT="0" marB="0" anchor="ctr">
                    <a:lnR w="19050" cap="flat" cmpd="sng" algn="ctr">
                      <a:solidFill>
                        <a:srgbClr val="FFFFFF"/>
                      </a:solidFill>
                      <a:prstDash val="solid"/>
                      <a:round/>
                      <a:headEnd type="none" w="med" len="med"/>
                      <a:tailEnd type="none" w="med" len="med"/>
                    </a:lnR>
                    <a:lnB w="19050">
                      <a:solidFill>
                        <a:srgbClr val="FFFFFF"/>
                      </a:solidFill>
                      <a:prstDash val="solid"/>
                    </a:lnB>
                  </a:tcPr>
                </a:tc>
                <a:tc>
                  <a:txBody>
                    <a:bodyPr/>
                    <a:lstStyle/>
                    <a:p>
                      <a:pPr marL="0" algn="ctr" defTabSz="457200" rtl="0" eaLnBrk="1" latinLnBrk="0" hangingPunct="1"/>
                      <a:r>
                        <a:rPr lang="en-US" sz="1100" kern="1200" dirty="0">
                          <a:solidFill>
                            <a:schemeClr val="tx1"/>
                          </a:solidFill>
                          <a:latin typeface="+mn-lt"/>
                          <a:ea typeface="+mn-ea"/>
                          <a:cs typeface="+mn-cs"/>
                        </a:rPr>
                        <a:t>$25 Copay</a:t>
                      </a:r>
                    </a:p>
                  </a:txBody>
                  <a:tcPr marL="0" marR="0" marT="0" marB="0" anchor="ctr">
                    <a:lnL w="19050">
                      <a:solidFill>
                        <a:srgbClr val="FFFFFF"/>
                      </a:solidFill>
                      <a:prstDash val="solid"/>
                    </a:lnL>
                    <a:lnR w="19050" cap="flat" cmpd="sng" algn="ctr">
                      <a:solidFill>
                        <a:srgbClr val="FFFFFF"/>
                      </a:solidFill>
                      <a:prstDash val="solid"/>
                      <a:round/>
                      <a:headEnd type="none" w="med" len="med"/>
                      <a:tailEnd type="none" w="med" len="med"/>
                    </a:lnR>
                    <a:lnT w="19050">
                      <a:solidFill>
                        <a:srgbClr val="FFFFFF"/>
                      </a:solidFill>
                      <a:prstDash val="solid"/>
                    </a:lnT>
                    <a:lnB w="19050" cap="flat" cmpd="sng" algn="ctr">
                      <a:solidFill>
                        <a:srgbClr val="FFFFFF"/>
                      </a:solidFill>
                      <a:prstDash val="solid"/>
                      <a:round/>
                      <a:headEnd type="none" w="med" len="med"/>
                      <a:tailEnd type="none" w="med" len="med"/>
                    </a:lnB>
                    <a:solidFill>
                      <a:srgbClr val="C5CCD5"/>
                    </a:solidFill>
                  </a:tcPr>
                </a:tc>
                <a:tc>
                  <a:txBody>
                    <a:bodyPr/>
                    <a:lstStyle/>
                    <a:p>
                      <a:pPr marL="0" algn="ctr" defTabSz="457200" rtl="0" eaLnBrk="1" latinLnBrk="0" hangingPunct="1"/>
                      <a:r>
                        <a:rPr lang="en-US" sz="1100" kern="1200" dirty="0">
                          <a:solidFill>
                            <a:schemeClr val="tx1"/>
                          </a:solidFill>
                          <a:latin typeface="+mn-lt"/>
                          <a:ea typeface="+mn-ea"/>
                          <a:cs typeface="+mn-cs"/>
                        </a:rPr>
                        <a:t>Up to $150</a:t>
                      </a: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AF5F6"/>
                    </a:solidFill>
                  </a:tcPr>
                </a:tc>
                <a:extLst>
                  <a:ext uri="{0D108BD9-81ED-4DB2-BD59-A6C34878D82A}">
                    <a16:rowId xmlns:a16="http://schemas.microsoft.com/office/drawing/2014/main" val="10014"/>
                  </a:ext>
                </a:extLst>
              </a:tr>
              <a:tr h="174481">
                <a:tc gridSpan="3">
                  <a:txBody>
                    <a:bodyPr/>
                    <a:lstStyle/>
                    <a:p>
                      <a:pPr marL="81915">
                        <a:lnSpc>
                          <a:spcPct val="100000"/>
                        </a:lnSpc>
                      </a:pPr>
                      <a:r>
                        <a:rPr sz="1100" b="1" spc="-20" dirty="0">
                          <a:solidFill>
                            <a:srgbClr val="FFFFFF"/>
                          </a:solidFill>
                          <a:latin typeface="Gotham"/>
                          <a:cs typeface="Gotham"/>
                        </a:rPr>
                        <a:t>BENEFI</a:t>
                      </a:r>
                      <a:r>
                        <a:rPr sz="1100" b="1" dirty="0">
                          <a:solidFill>
                            <a:srgbClr val="FFFFFF"/>
                          </a:solidFill>
                          <a:latin typeface="Gotham"/>
                          <a:cs typeface="Gotham"/>
                        </a:rPr>
                        <a:t>T</a:t>
                      </a:r>
                      <a:r>
                        <a:rPr sz="1100" b="1" spc="-40" dirty="0">
                          <a:solidFill>
                            <a:srgbClr val="FFFFFF"/>
                          </a:solidFill>
                          <a:latin typeface="Gotham"/>
                          <a:cs typeface="Gotham"/>
                        </a:rPr>
                        <a:t> </a:t>
                      </a:r>
                      <a:r>
                        <a:rPr sz="1100" b="1" spc="-20" dirty="0">
                          <a:solidFill>
                            <a:srgbClr val="FFFFFF"/>
                          </a:solidFill>
                          <a:latin typeface="Gotham"/>
                          <a:cs typeface="Gotham"/>
                        </a:rPr>
                        <a:t>FREQUEN</a:t>
                      </a:r>
                      <a:r>
                        <a:rPr sz="1100" b="1" spc="-30" dirty="0">
                          <a:solidFill>
                            <a:srgbClr val="FFFFFF"/>
                          </a:solidFill>
                          <a:latin typeface="Gotham"/>
                          <a:cs typeface="Gotham"/>
                        </a:rPr>
                        <a:t>C</a:t>
                      </a:r>
                      <a:r>
                        <a:rPr sz="1100" b="1" dirty="0">
                          <a:solidFill>
                            <a:srgbClr val="FFFFFF"/>
                          </a:solidFill>
                          <a:latin typeface="Gotham"/>
                          <a:cs typeface="Gotham"/>
                        </a:rPr>
                        <a:t>Y</a:t>
                      </a:r>
                      <a:endParaRPr sz="1100" dirty="0">
                        <a:latin typeface="Gotham"/>
                        <a:cs typeface="Gotham"/>
                      </a:endParaRP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8859">
                      <a:solidFill>
                        <a:srgbClr val="FFFFFF"/>
                      </a:solidFill>
                      <a:prstDash val="solid"/>
                    </a:lnB>
                    <a:solidFill>
                      <a:srgbClr val="0070C0"/>
                    </a:solidFill>
                  </a:tcPr>
                </a:tc>
                <a:tc hMerge="1">
                  <a:txBody>
                    <a:bodyPr/>
                    <a:lstStyle/>
                    <a:p>
                      <a:endParaRPr lang="en-US"/>
                    </a:p>
                  </a:txBody>
                  <a:tcPr/>
                </a:tc>
                <a:tc hMerge="1">
                  <a:txBody>
                    <a:bodyPr/>
                    <a:lstStyle/>
                    <a:p>
                      <a:endParaRPr/>
                    </a:p>
                  </a:txBody>
                  <a:tcPr marL="0" marR="0" marT="0" marB="0"/>
                </a:tc>
                <a:extLst>
                  <a:ext uri="{0D108BD9-81ED-4DB2-BD59-A6C34878D82A}">
                    <a16:rowId xmlns:a16="http://schemas.microsoft.com/office/drawing/2014/main" val="10015"/>
                  </a:ext>
                </a:extLst>
              </a:tr>
              <a:tr h="279246">
                <a:tc>
                  <a:txBody>
                    <a:bodyPr/>
                    <a:lstStyle/>
                    <a:p>
                      <a:pPr marL="1441450" algn="r">
                        <a:lnSpc>
                          <a:spcPct val="100000"/>
                        </a:lnSpc>
                      </a:pPr>
                      <a:r>
                        <a:rPr sz="1000" b="1" spc="-15" dirty="0">
                          <a:solidFill>
                            <a:schemeClr val="tx2">
                              <a:lumMod val="50000"/>
                            </a:schemeClr>
                          </a:solidFill>
                          <a:latin typeface="Arial" panose="020B0604020202020204" pitchFamily="34" charset="0"/>
                          <a:cs typeface="Arial" panose="020B0604020202020204" pitchFamily="34" charset="0"/>
                        </a:rPr>
                        <a:t>E</a:t>
                      </a:r>
                      <a:r>
                        <a:rPr sz="1000" b="1" spc="-35" dirty="0">
                          <a:solidFill>
                            <a:schemeClr val="tx2">
                              <a:lumMod val="50000"/>
                            </a:schemeClr>
                          </a:solidFill>
                          <a:latin typeface="Arial" panose="020B0604020202020204" pitchFamily="34" charset="0"/>
                          <a:cs typeface="Arial" panose="020B0604020202020204" pitchFamily="34" charset="0"/>
                        </a:rPr>
                        <a:t>X</a:t>
                      </a:r>
                      <a:r>
                        <a:rPr sz="1000" b="1" spc="-15" dirty="0">
                          <a:solidFill>
                            <a:schemeClr val="tx2">
                              <a:lumMod val="50000"/>
                            </a:schemeClr>
                          </a:solidFill>
                          <a:latin typeface="Arial" panose="020B0604020202020204" pitchFamily="34" charset="0"/>
                          <a:cs typeface="Arial" panose="020B0604020202020204" pitchFamily="34" charset="0"/>
                        </a:rPr>
                        <a:t>AMIN</a:t>
                      </a:r>
                      <a:r>
                        <a:rPr sz="1000" b="1" spc="-95" dirty="0">
                          <a:solidFill>
                            <a:schemeClr val="tx2">
                              <a:lumMod val="50000"/>
                            </a:schemeClr>
                          </a:solidFill>
                          <a:latin typeface="Arial" panose="020B0604020202020204" pitchFamily="34" charset="0"/>
                          <a:cs typeface="Arial" panose="020B0604020202020204" pitchFamily="34" charset="0"/>
                        </a:rPr>
                        <a:t>A</a:t>
                      </a:r>
                      <a:r>
                        <a:rPr sz="1000" b="1" spc="-15" dirty="0">
                          <a:solidFill>
                            <a:schemeClr val="tx2">
                              <a:lumMod val="50000"/>
                            </a:schemeClr>
                          </a:solidFill>
                          <a:latin typeface="Arial" panose="020B0604020202020204" pitchFamily="34" charset="0"/>
                          <a:cs typeface="Arial" panose="020B0604020202020204" pitchFamily="34" charset="0"/>
                        </a:rPr>
                        <a:t>TION</a:t>
                      </a:r>
                      <a:endParaRPr sz="1000" dirty="0">
                        <a:solidFill>
                          <a:schemeClr val="tx2">
                            <a:lumMod val="50000"/>
                          </a:schemeClr>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lnT w="18859">
                      <a:solidFill>
                        <a:srgbClr val="FFFFFF"/>
                      </a:solidFill>
                      <a:prstDash val="solid"/>
                    </a:lnT>
                  </a:tcPr>
                </a:tc>
                <a:tc rowSpan="4" gridSpan="2">
                  <a:txBody>
                    <a:bodyPr/>
                    <a:lstStyle/>
                    <a:p>
                      <a:pPr algn="ctr"/>
                      <a:r>
                        <a:rPr lang="en-US" sz="1100" kern="1200" dirty="0">
                          <a:solidFill>
                            <a:schemeClr val="tx1"/>
                          </a:solidFill>
                          <a:latin typeface="+mn-lt"/>
                          <a:ea typeface="+mn-ea"/>
                          <a:cs typeface="+mn-cs"/>
                        </a:rPr>
                        <a:t>Every Calendar Year</a:t>
                      </a:r>
                    </a:p>
                    <a:p>
                      <a:pPr algn="ctr"/>
                      <a:endParaRPr lang="en-US" sz="1100" kern="120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*Plan provides a second pair of glasses (frame &amp; lenses) or contacts every calendar year at the same benefit level/copay as first pair.</a:t>
                      </a:r>
                    </a:p>
                  </a:txBody>
                  <a:tcPr marL="0" marR="0" marT="0" marB="0" anchor="ctr">
                    <a:lnL w="19050">
                      <a:solidFill>
                        <a:srgbClr val="FFFFFF"/>
                      </a:solidFill>
                      <a:prstDash val="solid"/>
                    </a:lnL>
                    <a:lnR w="19050" cap="flat" cmpd="sng" algn="ctr">
                      <a:solidFill>
                        <a:srgbClr val="FFFFFF"/>
                      </a:solidFill>
                      <a:prstDash val="solid"/>
                      <a:round/>
                      <a:headEnd type="none" w="med" len="med"/>
                      <a:tailEnd type="none" w="med" len="med"/>
                    </a:lnR>
                    <a:lnT w="18859" cap="flat" cmpd="sng" algn="ctr">
                      <a:solidFill>
                        <a:srgbClr val="FFFFFF"/>
                      </a:solidFill>
                      <a:prstDash val="solid"/>
                      <a:round/>
                      <a:headEnd type="none" w="med" len="med"/>
                      <a:tailEnd type="none" w="med" len="med"/>
                    </a:lnT>
                    <a:solidFill>
                      <a:srgbClr val="C5CCD5"/>
                    </a:solidFill>
                  </a:tcPr>
                </a:tc>
                <a:tc rowSpan="4" hMerge="1">
                  <a:txBody>
                    <a:bodyPr/>
                    <a:lstStyle/>
                    <a:p>
                      <a:endParaRPr/>
                    </a:p>
                  </a:txBody>
                  <a:tcPr marL="0" marR="0" marT="0" marB="0"/>
                </a:tc>
                <a:extLst>
                  <a:ext uri="{0D108BD9-81ED-4DB2-BD59-A6C34878D82A}">
                    <a16:rowId xmlns:a16="http://schemas.microsoft.com/office/drawing/2014/main" val="10016"/>
                  </a:ext>
                </a:extLst>
              </a:tr>
              <a:tr h="172563">
                <a:tc>
                  <a:txBody>
                    <a:bodyPr/>
                    <a:lstStyle/>
                    <a:p>
                      <a:pPr marR="34925" algn="r">
                        <a:lnSpc>
                          <a:spcPct val="100000"/>
                        </a:lnSpc>
                      </a:pPr>
                      <a:r>
                        <a:rPr sz="1000" b="1" spc="-15" dirty="0">
                          <a:solidFill>
                            <a:schemeClr val="tx2">
                              <a:lumMod val="50000"/>
                            </a:schemeClr>
                          </a:solidFill>
                          <a:latin typeface="Arial" panose="020B0604020202020204" pitchFamily="34" charset="0"/>
                          <a:cs typeface="Arial" panose="020B0604020202020204" pitchFamily="34" charset="0"/>
                        </a:rPr>
                        <a:t>LENSES</a:t>
                      </a:r>
                      <a:endParaRPr sz="1000" dirty="0">
                        <a:solidFill>
                          <a:schemeClr val="tx2">
                            <a:lumMod val="50000"/>
                          </a:schemeClr>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tcPr>
                </a:tc>
                <a:tc gridSpan="2" vMerge="1">
                  <a:txBody>
                    <a:bodyPr/>
                    <a:lstStyle/>
                    <a:p>
                      <a:endParaRPr lang="en-US"/>
                    </a:p>
                  </a:txBody>
                  <a:tcPr/>
                </a:tc>
                <a:tc hMerge="1" vMerge="1">
                  <a:txBody>
                    <a:bodyPr/>
                    <a:lstStyle/>
                    <a:p>
                      <a:endParaRPr/>
                    </a:p>
                  </a:txBody>
                  <a:tcPr marL="0" marR="0" marT="0" marB="0"/>
                </a:tc>
                <a:extLst>
                  <a:ext uri="{0D108BD9-81ED-4DB2-BD59-A6C34878D82A}">
                    <a16:rowId xmlns:a16="http://schemas.microsoft.com/office/drawing/2014/main" val="10017"/>
                  </a:ext>
                </a:extLst>
              </a:tr>
              <a:tr h="172563">
                <a:tc>
                  <a:txBody>
                    <a:bodyPr/>
                    <a:lstStyle/>
                    <a:p>
                      <a:pPr marR="34925" algn="r">
                        <a:lnSpc>
                          <a:spcPct val="100000"/>
                        </a:lnSpc>
                      </a:pPr>
                      <a:r>
                        <a:rPr sz="1000" b="1" spc="-15" dirty="0">
                          <a:solidFill>
                            <a:schemeClr val="tx2">
                              <a:lumMod val="50000"/>
                            </a:schemeClr>
                          </a:solidFill>
                          <a:latin typeface="Arial" panose="020B0604020202020204" pitchFamily="34" charset="0"/>
                          <a:cs typeface="Arial" panose="020B0604020202020204" pitchFamily="34" charset="0"/>
                        </a:rPr>
                        <a:t>FRAMES</a:t>
                      </a:r>
                      <a:endParaRPr sz="1000" dirty="0">
                        <a:solidFill>
                          <a:schemeClr val="tx2">
                            <a:lumMod val="50000"/>
                          </a:schemeClr>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tcPr>
                </a:tc>
                <a:tc gridSpan="2" vMerge="1">
                  <a:txBody>
                    <a:bodyPr/>
                    <a:lstStyle/>
                    <a:p>
                      <a:endParaRPr lang="en-US"/>
                    </a:p>
                  </a:txBody>
                  <a:tcPr/>
                </a:tc>
                <a:tc hMerge="1" vMerge="1">
                  <a:txBody>
                    <a:bodyPr/>
                    <a:lstStyle/>
                    <a:p>
                      <a:endParaRPr/>
                    </a:p>
                  </a:txBody>
                  <a:tcPr marL="0" marR="0" marT="0" marB="0"/>
                </a:tc>
                <a:extLst>
                  <a:ext uri="{0D108BD9-81ED-4DB2-BD59-A6C34878D82A}">
                    <a16:rowId xmlns:a16="http://schemas.microsoft.com/office/drawing/2014/main" val="10018"/>
                  </a:ext>
                </a:extLst>
              </a:tr>
              <a:tr h="358199">
                <a:tc>
                  <a:txBody>
                    <a:bodyPr/>
                    <a:lstStyle/>
                    <a:p>
                      <a:pPr marR="34290" algn="r">
                        <a:lnSpc>
                          <a:spcPct val="100000"/>
                        </a:lnSpc>
                      </a:pPr>
                      <a:r>
                        <a:rPr sz="1000" b="1" spc="-35" dirty="0">
                          <a:solidFill>
                            <a:schemeClr val="tx2">
                              <a:lumMod val="50000"/>
                            </a:schemeClr>
                          </a:solidFill>
                          <a:latin typeface="Arial" panose="020B0604020202020204" pitchFamily="34" charset="0"/>
                          <a:cs typeface="Arial" panose="020B0604020202020204" pitchFamily="34" charset="0"/>
                        </a:rPr>
                        <a:t>C</a:t>
                      </a:r>
                      <a:r>
                        <a:rPr sz="1000" b="1" spc="-15" dirty="0">
                          <a:solidFill>
                            <a:schemeClr val="tx2">
                              <a:lumMod val="50000"/>
                            </a:schemeClr>
                          </a:solidFill>
                          <a:latin typeface="Arial" panose="020B0604020202020204" pitchFamily="34" charset="0"/>
                          <a:cs typeface="Arial" panose="020B0604020202020204" pitchFamily="34" charset="0"/>
                        </a:rPr>
                        <a:t>ON</a:t>
                      </a:r>
                      <a:r>
                        <a:rPr sz="1000" b="1" spc="-95" dirty="0">
                          <a:solidFill>
                            <a:schemeClr val="tx2">
                              <a:lumMod val="50000"/>
                            </a:schemeClr>
                          </a:solidFill>
                          <a:latin typeface="Arial" panose="020B0604020202020204" pitchFamily="34" charset="0"/>
                          <a:cs typeface="Arial" panose="020B0604020202020204" pitchFamily="34" charset="0"/>
                        </a:rPr>
                        <a:t>T</a:t>
                      </a:r>
                      <a:r>
                        <a:rPr sz="1000" b="1" spc="-55" dirty="0">
                          <a:solidFill>
                            <a:schemeClr val="tx2">
                              <a:lumMod val="50000"/>
                            </a:schemeClr>
                          </a:solidFill>
                          <a:latin typeface="Arial" panose="020B0604020202020204" pitchFamily="34" charset="0"/>
                          <a:cs typeface="Arial" panose="020B0604020202020204" pitchFamily="34" charset="0"/>
                        </a:rPr>
                        <a:t>A</a:t>
                      </a:r>
                      <a:r>
                        <a:rPr sz="1000" b="1" spc="-15" dirty="0">
                          <a:solidFill>
                            <a:schemeClr val="tx2">
                              <a:lumMod val="50000"/>
                            </a:schemeClr>
                          </a:solidFill>
                          <a:latin typeface="Arial" panose="020B0604020202020204" pitchFamily="34" charset="0"/>
                          <a:cs typeface="Arial" panose="020B0604020202020204" pitchFamily="34" charset="0"/>
                        </a:rPr>
                        <a:t>C</a:t>
                      </a:r>
                      <a:r>
                        <a:rPr sz="1000" b="1" spc="-30" dirty="0">
                          <a:solidFill>
                            <a:schemeClr val="tx2">
                              <a:lumMod val="50000"/>
                            </a:schemeClr>
                          </a:solidFill>
                          <a:latin typeface="Arial" panose="020B0604020202020204" pitchFamily="34" charset="0"/>
                          <a:cs typeface="Arial" panose="020B0604020202020204" pitchFamily="34" charset="0"/>
                        </a:rPr>
                        <a:t>T</a:t>
                      </a:r>
                      <a:r>
                        <a:rPr sz="1000" b="1" dirty="0">
                          <a:solidFill>
                            <a:schemeClr val="tx2">
                              <a:lumMod val="50000"/>
                            </a:schemeClr>
                          </a:solidFill>
                          <a:latin typeface="Arial" panose="020B0604020202020204" pitchFamily="34" charset="0"/>
                          <a:cs typeface="Arial" panose="020B0604020202020204" pitchFamily="34" charset="0"/>
                        </a:rPr>
                        <a:t>S</a:t>
                      </a:r>
                      <a:endParaRPr sz="1000" dirty="0">
                        <a:solidFill>
                          <a:schemeClr val="tx2">
                            <a:lumMod val="50000"/>
                          </a:schemeClr>
                        </a:solidFill>
                        <a:latin typeface="Arial" panose="020B0604020202020204" pitchFamily="34" charset="0"/>
                        <a:cs typeface="Arial" panose="020B0604020202020204" pitchFamily="34" charset="0"/>
                      </a:endParaRPr>
                    </a:p>
                    <a:p>
                      <a:pPr marR="33020" algn="r">
                        <a:lnSpc>
                          <a:spcPct val="100000"/>
                        </a:lnSpc>
                        <a:spcBef>
                          <a:spcPts val="120"/>
                        </a:spcBef>
                      </a:pPr>
                      <a:r>
                        <a:rPr sz="1000" spc="-15" dirty="0">
                          <a:solidFill>
                            <a:schemeClr val="tx2">
                              <a:lumMod val="50000"/>
                            </a:schemeClr>
                          </a:solidFill>
                          <a:latin typeface="Arial" panose="020B0604020202020204" pitchFamily="34" charset="0"/>
                          <a:cs typeface="Arial" panose="020B0604020202020204" pitchFamily="34" charset="0"/>
                        </a:rPr>
                        <a:t>(</a:t>
                      </a:r>
                      <a:r>
                        <a:rPr lang="en-US" sz="1000" spc="-15" dirty="0">
                          <a:solidFill>
                            <a:schemeClr val="tx2">
                              <a:lumMod val="50000"/>
                            </a:schemeClr>
                          </a:solidFill>
                          <a:latin typeface="Arial" panose="020B0604020202020204" pitchFamily="34" charset="0"/>
                          <a:cs typeface="Arial" panose="020B0604020202020204" pitchFamily="34" charset="0"/>
                        </a:rPr>
                        <a:t>I</a:t>
                      </a:r>
                      <a:r>
                        <a:rPr sz="1000" dirty="0">
                          <a:solidFill>
                            <a:schemeClr val="tx2">
                              <a:lumMod val="50000"/>
                            </a:schemeClr>
                          </a:solidFill>
                          <a:latin typeface="Arial" panose="020B0604020202020204" pitchFamily="34" charset="0"/>
                          <a:cs typeface="Arial" panose="020B0604020202020204" pitchFamily="34" charset="0"/>
                        </a:rPr>
                        <a:t>n</a:t>
                      </a:r>
                      <a:r>
                        <a:rPr sz="1000" spc="-50" dirty="0">
                          <a:solidFill>
                            <a:schemeClr val="tx2">
                              <a:lumMod val="50000"/>
                            </a:schemeClr>
                          </a:solidFill>
                          <a:latin typeface="Arial" panose="020B0604020202020204" pitchFamily="34" charset="0"/>
                          <a:cs typeface="Arial" panose="020B0604020202020204" pitchFamily="34" charset="0"/>
                        </a:rPr>
                        <a:t> </a:t>
                      </a:r>
                      <a:r>
                        <a:rPr sz="1000" spc="-15" dirty="0">
                          <a:solidFill>
                            <a:schemeClr val="tx2">
                              <a:lumMod val="50000"/>
                            </a:schemeClr>
                          </a:solidFill>
                          <a:latin typeface="Arial" panose="020B0604020202020204" pitchFamily="34" charset="0"/>
                          <a:cs typeface="Arial" panose="020B0604020202020204" pitchFamily="34" charset="0"/>
                        </a:rPr>
                        <a:t>lie</a:t>
                      </a:r>
                      <a:r>
                        <a:rPr sz="1000" dirty="0">
                          <a:solidFill>
                            <a:schemeClr val="tx2">
                              <a:lumMod val="50000"/>
                            </a:schemeClr>
                          </a:solidFill>
                          <a:latin typeface="Arial" panose="020B0604020202020204" pitchFamily="34" charset="0"/>
                          <a:cs typeface="Arial" panose="020B0604020202020204" pitchFamily="34" charset="0"/>
                        </a:rPr>
                        <a:t>u</a:t>
                      </a:r>
                      <a:r>
                        <a:rPr sz="1000" spc="-50" dirty="0">
                          <a:solidFill>
                            <a:schemeClr val="tx2">
                              <a:lumMod val="50000"/>
                            </a:schemeClr>
                          </a:solidFill>
                          <a:latin typeface="Arial" panose="020B0604020202020204" pitchFamily="34" charset="0"/>
                          <a:cs typeface="Arial" panose="020B0604020202020204" pitchFamily="34" charset="0"/>
                        </a:rPr>
                        <a:t> </a:t>
                      </a:r>
                      <a:r>
                        <a:rPr sz="1000" spc="-15" dirty="0">
                          <a:solidFill>
                            <a:schemeClr val="tx2">
                              <a:lumMod val="50000"/>
                            </a:schemeClr>
                          </a:solidFill>
                          <a:latin typeface="Arial" panose="020B0604020202020204" pitchFamily="34" charset="0"/>
                          <a:cs typeface="Arial" panose="020B0604020202020204" pitchFamily="34" charset="0"/>
                        </a:rPr>
                        <a:t>o</a:t>
                      </a:r>
                      <a:r>
                        <a:rPr sz="1000" dirty="0">
                          <a:solidFill>
                            <a:schemeClr val="tx2">
                              <a:lumMod val="50000"/>
                            </a:schemeClr>
                          </a:solidFill>
                          <a:latin typeface="Arial" panose="020B0604020202020204" pitchFamily="34" charset="0"/>
                          <a:cs typeface="Arial" panose="020B0604020202020204" pitchFamily="34" charset="0"/>
                        </a:rPr>
                        <a:t>f</a:t>
                      </a:r>
                      <a:r>
                        <a:rPr sz="1000" spc="-50" dirty="0">
                          <a:solidFill>
                            <a:schemeClr val="tx2">
                              <a:lumMod val="50000"/>
                            </a:schemeClr>
                          </a:solidFill>
                          <a:latin typeface="Arial" panose="020B0604020202020204" pitchFamily="34" charset="0"/>
                          <a:cs typeface="Arial" panose="020B0604020202020204" pitchFamily="34" charset="0"/>
                        </a:rPr>
                        <a:t> </a:t>
                      </a:r>
                      <a:r>
                        <a:rPr sz="1000" spc="-20" dirty="0">
                          <a:solidFill>
                            <a:schemeClr val="tx2">
                              <a:lumMod val="50000"/>
                            </a:schemeClr>
                          </a:solidFill>
                          <a:latin typeface="Arial" panose="020B0604020202020204" pitchFamily="34" charset="0"/>
                          <a:cs typeface="Arial" panose="020B0604020202020204" pitchFamily="34" charset="0"/>
                        </a:rPr>
                        <a:t>L</a:t>
                      </a:r>
                      <a:r>
                        <a:rPr sz="1000" spc="-15" dirty="0">
                          <a:solidFill>
                            <a:schemeClr val="tx2">
                              <a:lumMod val="50000"/>
                            </a:schemeClr>
                          </a:solidFill>
                          <a:latin typeface="Arial" panose="020B0604020202020204" pitchFamily="34" charset="0"/>
                          <a:cs typeface="Arial" panose="020B0604020202020204" pitchFamily="34" charset="0"/>
                        </a:rPr>
                        <a:t>ense</a:t>
                      </a:r>
                      <a:r>
                        <a:rPr sz="1000" dirty="0">
                          <a:solidFill>
                            <a:schemeClr val="tx2">
                              <a:lumMod val="50000"/>
                            </a:schemeClr>
                          </a:solidFill>
                          <a:latin typeface="Arial" panose="020B0604020202020204" pitchFamily="34" charset="0"/>
                          <a:cs typeface="Arial" panose="020B0604020202020204" pitchFamily="34" charset="0"/>
                        </a:rPr>
                        <a:t>s</a:t>
                      </a:r>
                      <a:r>
                        <a:rPr sz="1000" spc="-50" dirty="0">
                          <a:solidFill>
                            <a:schemeClr val="tx2">
                              <a:lumMod val="50000"/>
                            </a:schemeClr>
                          </a:solidFill>
                          <a:latin typeface="Arial" panose="020B0604020202020204" pitchFamily="34" charset="0"/>
                          <a:cs typeface="Arial" panose="020B0604020202020204" pitchFamily="34" charset="0"/>
                        </a:rPr>
                        <a:t> </a:t>
                      </a:r>
                      <a:r>
                        <a:rPr sz="1000" spc="-15" dirty="0">
                          <a:solidFill>
                            <a:schemeClr val="tx2">
                              <a:lumMod val="50000"/>
                            </a:schemeClr>
                          </a:solidFill>
                          <a:latin typeface="Arial" panose="020B0604020202020204" pitchFamily="34" charset="0"/>
                          <a:cs typeface="Arial" panose="020B0604020202020204" pitchFamily="34" charset="0"/>
                        </a:rPr>
                        <a:t>an</a:t>
                      </a:r>
                      <a:r>
                        <a:rPr sz="1000" dirty="0">
                          <a:solidFill>
                            <a:schemeClr val="tx2">
                              <a:lumMod val="50000"/>
                            </a:schemeClr>
                          </a:solidFill>
                          <a:latin typeface="Arial" panose="020B0604020202020204" pitchFamily="34" charset="0"/>
                          <a:cs typeface="Arial" panose="020B0604020202020204" pitchFamily="34" charset="0"/>
                        </a:rPr>
                        <a:t>d</a:t>
                      </a:r>
                      <a:r>
                        <a:rPr sz="1000" spc="-50" dirty="0">
                          <a:solidFill>
                            <a:schemeClr val="tx2">
                              <a:lumMod val="50000"/>
                            </a:schemeClr>
                          </a:solidFill>
                          <a:latin typeface="Arial" panose="020B0604020202020204" pitchFamily="34" charset="0"/>
                          <a:cs typeface="Arial" panose="020B0604020202020204" pitchFamily="34" charset="0"/>
                        </a:rPr>
                        <a:t> </a:t>
                      </a:r>
                      <a:r>
                        <a:rPr sz="1000" spc="-15" dirty="0">
                          <a:solidFill>
                            <a:schemeClr val="tx2">
                              <a:lumMod val="50000"/>
                            </a:schemeClr>
                          </a:solidFill>
                          <a:latin typeface="Arial" panose="020B0604020202020204" pitchFamily="34" charset="0"/>
                          <a:cs typeface="Arial" panose="020B0604020202020204" pitchFamily="34" charset="0"/>
                        </a:rPr>
                        <a:t>F</a:t>
                      </a:r>
                      <a:r>
                        <a:rPr sz="1000" spc="-30" dirty="0">
                          <a:solidFill>
                            <a:schemeClr val="tx2">
                              <a:lumMod val="50000"/>
                            </a:schemeClr>
                          </a:solidFill>
                          <a:latin typeface="Arial" panose="020B0604020202020204" pitchFamily="34" charset="0"/>
                          <a:cs typeface="Arial" panose="020B0604020202020204" pitchFamily="34" charset="0"/>
                        </a:rPr>
                        <a:t>r</a:t>
                      </a:r>
                      <a:r>
                        <a:rPr sz="1000" spc="-15" dirty="0">
                          <a:solidFill>
                            <a:schemeClr val="tx2">
                              <a:lumMod val="50000"/>
                            </a:schemeClr>
                          </a:solidFill>
                          <a:latin typeface="Arial" panose="020B0604020202020204" pitchFamily="34" charset="0"/>
                          <a:cs typeface="Arial" panose="020B0604020202020204" pitchFamily="34" charset="0"/>
                        </a:rPr>
                        <a:t>ame</a:t>
                      </a:r>
                      <a:r>
                        <a:rPr sz="1000" spc="-30" dirty="0">
                          <a:solidFill>
                            <a:schemeClr val="tx2">
                              <a:lumMod val="50000"/>
                            </a:schemeClr>
                          </a:solidFill>
                          <a:latin typeface="Arial" panose="020B0604020202020204" pitchFamily="34" charset="0"/>
                          <a:cs typeface="Arial" panose="020B0604020202020204" pitchFamily="34" charset="0"/>
                        </a:rPr>
                        <a:t>s</a:t>
                      </a:r>
                      <a:r>
                        <a:rPr sz="1000" dirty="0">
                          <a:solidFill>
                            <a:schemeClr val="tx2">
                              <a:lumMod val="50000"/>
                            </a:schemeClr>
                          </a:solidFill>
                          <a:latin typeface="Arial" panose="020B0604020202020204" pitchFamily="34" charset="0"/>
                          <a:cs typeface="Arial" panose="020B0604020202020204" pitchFamily="34" charset="0"/>
                        </a:rPr>
                        <a:t>)</a:t>
                      </a:r>
                    </a:p>
                  </a:txBody>
                  <a:tcPr marL="0" marR="0" marT="0" marB="0" anchor="ctr">
                    <a:lnR w="19050">
                      <a:solidFill>
                        <a:srgbClr val="FFFFFF"/>
                      </a:solidFill>
                      <a:prstDash val="solid"/>
                    </a:lnR>
                  </a:tcPr>
                </a:tc>
                <a:tc gridSpan="2" vMerge="1">
                  <a:txBody>
                    <a:bodyPr/>
                    <a:lstStyle/>
                    <a:p>
                      <a:endParaRPr lang="en-US"/>
                    </a:p>
                  </a:txBody>
                  <a:tcPr/>
                </a:tc>
                <a:tc hMerge="1" vMerge="1">
                  <a:txBody>
                    <a:bodyPr/>
                    <a:lstStyle/>
                    <a:p>
                      <a:endParaRPr/>
                    </a:p>
                  </a:txBody>
                  <a:tcPr marL="0" marR="0" marT="0" marB="0"/>
                </a:tc>
                <a:extLst>
                  <a:ext uri="{0D108BD9-81ED-4DB2-BD59-A6C34878D82A}">
                    <a16:rowId xmlns:a16="http://schemas.microsoft.com/office/drawing/2014/main" val="10019"/>
                  </a:ext>
                </a:extLst>
              </a:tr>
            </a:tbl>
          </a:graphicData>
        </a:graphic>
      </p:graphicFrame>
      <p:graphicFrame>
        <p:nvGraphicFramePr>
          <p:cNvPr id="6" name="object 10"/>
          <p:cNvGraphicFramePr>
            <a:graphicFrameLocks noGrp="1"/>
          </p:cNvGraphicFramePr>
          <p:nvPr>
            <p:extLst>
              <p:ext uri="{D42A27DB-BD31-4B8C-83A1-F6EECF244321}">
                <p14:modId xmlns:p14="http://schemas.microsoft.com/office/powerpoint/2010/main" val="2108543541"/>
              </p:ext>
            </p:extLst>
          </p:nvPr>
        </p:nvGraphicFramePr>
        <p:xfrm>
          <a:off x="6762750" y="2797214"/>
          <a:ext cx="2209800" cy="2336604"/>
        </p:xfrm>
        <a:graphic>
          <a:graphicData uri="http://schemas.openxmlformats.org/drawingml/2006/table">
            <a:tbl>
              <a:tblPr firstRow="1" bandRow="1">
                <a:tableStyleId>{2D5ABB26-0587-4C30-8999-92F81FD0307C}</a:tableStyleId>
              </a:tblPr>
              <a:tblGrid>
                <a:gridCol w="1181848">
                  <a:extLst>
                    <a:ext uri="{9D8B030D-6E8A-4147-A177-3AD203B41FA5}">
                      <a16:colId xmlns:a16="http://schemas.microsoft.com/office/drawing/2014/main" val="20000"/>
                    </a:ext>
                  </a:extLst>
                </a:gridCol>
                <a:gridCol w="1027952">
                  <a:extLst>
                    <a:ext uri="{9D8B030D-6E8A-4147-A177-3AD203B41FA5}">
                      <a16:colId xmlns:a16="http://schemas.microsoft.com/office/drawing/2014/main" val="20001"/>
                    </a:ext>
                  </a:extLst>
                </a:gridCol>
              </a:tblGrid>
              <a:tr h="315602">
                <a:tc>
                  <a:txBody>
                    <a:bodyPr/>
                    <a:lstStyle/>
                    <a:p>
                      <a:endParaRPr sz="1000" dirty="0">
                        <a:latin typeface="Gotham Medium"/>
                        <a:cs typeface="Gotham Medium"/>
                      </a:endParaRPr>
                    </a:p>
                  </a:txBody>
                  <a:tcPr marL="0" marR="0" marT="0" marB="0" anchor="ctr">
                    <a:lnR w="19050">
                      <a:solidFill>
                        <a:srgbClr val="FFFFFF"/>
                      </a:solidFill>
                      <a:prstDash val="solid"/>
                    </a:lnR>
                    <a:lnB w="19050">
                      <a:solidFill>
                        <a:srgbClr val="FFFFFF"/>
                      </a:solidFill>
                      <a:prstDash val="solid"/>
                    </a:lnB>
                  </a:tcPr>
                </a:tc>
                <a:tc>
                  <a:txBody>
                    <a:bodyPr/>
                    <a:lstStyle/>
                    <a:p>
                      <a:pPr marL="0" algn="ctr">
                        <a:lnSpc>
                          <a:spcPct val="100000"/>
                        </a:lnSpc>
                      </a:pPr>
                      <a:r>
                        <a:rPr lang="en-US" sz="1000" b="1" spc="-40" dirty="0">
                          <a:solidFill>
                            <a:srgbClr val="FFFFFF"/>
                          </a:solidFill>
                          <a:latin typeface="Gotham Black"/>
                          <a:cs typeface="Gotham Black"/>
                        </a:rPr>
                        <a:t>VSP</a:t>
                      </a:r>
                      <a:r>
                        <a:rPr sz="1000" b="1" spc="-85" dirty="0">
                          <a:solidFill>
                            <a:srgbClr val="FFFFFF"/>
                          </a:solidFill>
                          <a:latin typeface="Gotham Black"/>
                          <a:cs typeface="Gotham Black"/>
                        </a:rPr>
                        <a:t> </a:t>
                      </a:r>
                      <a:r>
                        <a:rPr sz="1000" b="1" spc="-30" dirty="0">
                          <a:solidFill>
                            <a:srgbClr val="FFFFFF"/>
                          </a:solidFill>
                          <a:latin typeface="Gotham Black"/>
                          <a:cs typeface="Gotham Black"/>
                        </a:rPr>
                        <a:t>V</a:t>
                      </a:r>
                      <a:r>
                        <a:rPr sz="1000" b="1" spc="-25" dirty="0">
                          <a:solidFill>
                            <a:srgbClr val="FFFFFF"/>
                          </a:solidFill>
                          <a:latin typeface="Gotham Black"/>
                          <a:cs typeface="Gotham Black"/>
                        </a:rPr>
                        <a:t>I</a:t>
                      </a:r>
                      <a:r>
                        <a:rPr sz="1000" b="1" spc="-20" dirty="0">
                          <a:solidFill>
                            <a:srgbClr val="FFFFFF"/>
                          </a:solidFill>
                          <a:latin typeface="Gotham Black"/>
                          <a:cs typeface="Gotham Black"/>
                        </a:rPr>
                        <a:t>S</a:t>
                      </a:r>
                      <a:r>
                        <a:rPr sz="1000" b="1" spc="-30" dirty="0">
                          <a:solidFill>
                            <a:srgbClr val="FFFFFF"/>
                          </a:solidFill>
                          <a:latin typeface="Gotham Black"/>
                          <a:cs typeface="Gotham Black"/>
                        </a:rPr>
                        <a:t>I</a:t>
                      </a:r>
                      <a:r>
                        <a:rPr sz="1000" b="1" spc="-25" dirty="0">
                          <a:solidFill>
                            <a:srgbClr val="FFFFFF"/>
                          </a:solidFill>
                          <a:latin typeface="Gotham Black"/>
                          <a:cs typeface="Gotham Black"/>
                        </a:rPr>
                        <a:t>O</a:t>
                      </a:r>
                      <a:r>
                        <a:rPr sz="1000" b="1" dirty="0">
                          <a:solidFill>
                            <a:srgbClr val="FFFFFF"/>
                          </a:solidFill>
                          <a:latin typeface="Gotham Black"/>
                          <a:cs typeface="Gotham Black"/>
                        </a:rPr>
                        <a:t>N</a:t>
                      </a:r>
                      <a:r>
                        <a:rPr sz="1000" b="1" spc="-85" dirty="0">
                          <a:solidFill>
                            <a:srgbClr val="FFFFFF"/>
                          </a:solidFill>
                          <a:latin typeface="Gotham Black"/>
                          <a:cs typeface="Gotham Black"/>
                        </a:rPr>
                        <a:t> </a:t>
                      </a:r>
                      <a:r>
                        <a:rPr sz="1000" b="1" spc="-30" dirty="0">
                          <a:solidFill>
                            <a:srgbClr val="FFFFFF"/>
                          </a:solidFill>
                          <a:latin typeface="Gotham Black"/>
                          <a:cs typeface="Gotham Black"/>
                        </a:rPr>
                        <a:t>P</a:t>
                      </a:r>
                      <a:r>
                        <a:rPr sz="1000" b="1" spc="-10" dirty="0">
                          <a:solidFill>
                            <a:srgbClr val="FFFFFF"/>
                          </a:solidFill>
                          <a:latin typeface="Gotham Black"/>
                          <a:cs typeface="Gotham Black"/>
                        </a:rPr>
                        <a:t>L</a:t>
                      </a:r>
                      <a:r>
                        <a:rPr sz="1000" b="1" spc="-30" dirty="0">
                          <a:solidFill>
                            <a:srgbClr val="FFFFFF"/>
                          </a:solidFill>
                          <a:latin typeface="Gotham Black"/>
                          <a:cs typeface="Gotham Black"/>
                        </a:rPr>
                        <a:t>A</a:t>
                      </a:r>
                      <a:r>
                        <a:rPr sz="1000" b="1" dirty="0">
                          <a:solidFill>
                            <a:srgbClr val="FFFFFF"/>
                          </a:solidFill>
                          <a:latin typeface="Gotham Black"/>
                          <a:cs typeface="Gotham Black"/>
                        </a:rPr>
                        <a:t>N</a:t>
                      </a:r>
                      <a:endParaRPr sz="1000" dirty="0">
                        <a:latin typeface="Gotham Black"/>
                        <a:cs typeface="Gotham Black"/>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B w="19050"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79452">
                <a:tc gridSpan="2">
                  <a:txBody>
                    <a:bodyPr/>
                    <a:lstStyle/>
                    <a:p>
                      <a:pPr marL="81915">
                        <a:lnSpc>
                          <a:spcPct val="100000"/>
                        </a:lnSpc>
                      </a:pPr>
                      <a:r>
                        <a:rPr lang="en-US" sz="1000" b="1" spc="-20" dirty="0">
                          <a:solidFill>
                            <a:srgbClr val="FFFFFF"/>
                          </a:solidFill>
                          <a:latin typeface="Gotham"/>
                          <a:cs typeface="Gotham"/>
                        </a:rPr>
                        <a:t>Contributions (Biweekly)</a:t>
                      </a:r>
                      <a:endParaRPr sz="1000" dirty="0">
                        <a:latin typeface="Gotham"/>
                        <a:cs typeface="Gotham"/>
                      </a:endParaRP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tx1"/>
                    </a:solidFill>
                  </a:tcPr>
                </a:tc>
                <a:tc hMerge="1">
                  <a:txBody>
                    <a:bodyPr/>
                    <a:lstStyle/>
                    <a:p>
                      <a:endParaRPr lang="en-US"/>
                    </a:p>
                  </a:txBody>
                  <a:tcPr/>
                </a:tc>
                <a:extLst>
                  <a:ext uri="{0D108BD9-81ED-4DB2-BD59-A6C34878D82A}">
                    <a16:rowId xmlns:a16="http://schemas.microsoft.com/office/drawing/2014/main" val="10001"/>
                  </a:ext>
                </a:extLst>
              </a:tr>
              <a:tr h="279452">
                <a:tc rowSpan="2">
                  <a:txBody>
                    <a:bodyPr/>
                    <a:lstStyle/>
                    <a:p>
                      <a:pPr marL="0" algn="r">
                        <a:lnSpc>
                          <a:spcPct val="100000"/>
                        </a:lnSpc>
                      </a:pPr>
                      <a:endParaRPr lang="en-US" sz="900" b="1" spc="-15" dirty="0">
                        <a:solidFill>
                          <a:schemeClr val="tx1">
                            <a:lumMod val="50000"/>
                          </a:schemeClr>
                        </a:solidFill>
                        <a:latin typeface="+mn-lt"/>
                        <a:cs typeface="Gotham"/>
                      </a:endParaRPr>
                    </a:p>
                    <a:p>
                      <a:pPr marL="0" algn="r">
                        <a:lnSpc>
                          <a:spcPct val="100000"/>
                        </a:lnSpc>
                      </a:pPr>
                      <a:endParaRPr lang="en-US" sz="900" b="1" spc="-15" dirty="0">
                        <a:solidFill>
                          <a:schemeClr val="tx1">
                            <a:lumMod val="50000"/>
                          </a:schemeClr>
                        </a:solidFill>
                        <a:latin typeface="+mn-lt"/>
                        <a:cs typeface="Gotham"/>
                      </a:endParaRPr>
                    </a:p>
                    <a:p>
                      <a:pPr marL="0" algn="r" defTabSz="114300">
                        <a:lnSpc>
                          <a:spcPct val="100000"/>
                        </a:lnSpc>
                      </a:pPr>
                      <a:r>
                        <a:rPr lang="en-US" sz="900" b="1" spc="-15" dirty="0">
                          <a:solidFill>
                            <a:schemeClr val="tx1">
                              <a:lumMod val="50000"/>
                            </a:schemeClr>
                          </a:solidFill>
                          <a:latin typeface="+mn-lt"/>
                          <a:cs typeface="Gotham"/>
                        </a:rPr>
                        <a:t>Emp</a:t>
                      </a:r>
                      <a:r>
                        <a:rPr lang="en-US" sz="900" b="1" spc="-50" dirty="0">
                          <a:solidFill>
                            <a:schemeClr val="tx1">
                              <a:lumMod val="50000"/>
                            </a:schemeClr>
                          </a:solidFill>
                          <a:latin typeface="+mn-lt"/>
                          <a:cs typeface="Gotham"/>
                        </a:rPr>
                        <a:t>l</a:t>
                      </a:r>
                      <a:r>
                        <a:rPr lang="en-US" sz="900" b="1" spc="-70" dirty="0">
                          <a:solidFill>
                            <a:schemeClr val="tx1">
                              <a:lumMod val="50000"/>
                            </a:schemeClr>
                          </a:solidFill>
                          <a:latin typeface="+mn-lt"/>
                          <a:cs typeface="Gotham"/>
                        </a:rPr>
                        <a:t>o</a:t>
                      </a:r>
                      <a:r>
                        <a:rPr lang="en-US" sz="900" b="1" spc="-15" dirty="0">
                          <a:solidFill>
                            <a:schemeClr val="tx1">
                              <a:lumMod val="50000"/>
                            </a:schemeClr>
                          </a:solidFill>
                          <a:latin typeface="+mn-lt"/>
                          <a:cs typeface="Gotham"/>
                        </a:rPr>
                        <a:t>ye</a:t>
                      </a:r>
                      <a:r>
                        <a:rPr lang="en-US" sz="900" b="1" dirty="0">
                          <a:solidFill>
                            <a:schemeClr val="tx1">
                              <a:lumMod val="50000"/>
                            </a:schemeClr>
                          </a:solidFill>
                          <a:latin typeface="+mn-lt"/>
                          <a:cs typeface="Gotham"/>
                        </a:rPr>
                        <a:t>e</a:t>
                      </a:r>
                      <a:r>
                        <a:rPr lang="en-US" sz="900" b="1" spc="-30" dirty="0">
                          <a:solidFill>
                            <a:schemeClr val="tx1">
                              <a:lumMod val="50000"/>
                            </a:schemeClr>
                          </a:solidFill>
                          <a:latin typeface="+mn-lt"/>
                          <a:cs typeface="Gotham"/>
                        </a:rPr>
                        <a:t> </a:t>
                      </a:r>
                      <a:r>
                        <a:rPr lang="en-US" sz="900" b="1" spc="-15" dirty="0">
                          <a:solidFill>
                            <a:schemeClr val="tx1">
                              <a:lumMod val="50000"/>
                            </a:schemeClr>
                          </a:solidFill>
                          <a:latin typeface="+mn-lt"/>
                          <a:cs typeface="Gotham"/>
                        </a:rPr>
                        <a:t>On</a:t>
                      </a:r>
                      <a:r>
                        <a:rPr lang="en-US" sz="900" b="1" spc="-135" dirty="0">
                          <a:solidFill>
                            <a:schemeClr val="tx1">
                              <a:lumMod val="50000"/>
                            </a:schemeClr>
                          </a:solidFill>
                          <a:latin typeface="+mn-lt"/>
                          <a:cs typeface="Gotham"/>
                        </a:rPr>
                        <a:t>l</a:t>
                      </a:r>
                      <a:r>
                        <a:rPr lang="en-US" sz="900" b="1" dirty="0">
                          <a:solidFill>
                            <a:schemeClr val="tx1">
                              <a:lumMod val="50000"/>
                            </a:schemeClr>
                          </a:solidFill>
                          <a:latin typeface="+mn-lt"/>
                          <a:cs typeface="Gotham"/>
                        </a:rPr>
                        <a:t>y</a:t>
                      </a:r>
                      <a:endParaRPr lang="en-US" sz="900" dirty="0">
                        <a:solidFill>
                          <a:schemeClr val="tx1">
                            <a:lumMod val="50000"/>
                          </a:schemeClr>
                        </a:solidFill>
                        <a:latin typeface="+mn-lt"/>
                        <a:cs typeface="Gotham"/>
                      </a:endParaRPr>
                    </a:p>
                  </a:txBody>
                  <a:tcPr marL="0" marR="0" marT="0" marB="0" anchor="ctr">
                    <a:lnR w="19050">
                      <a:solidFill>
                        <a:srgbClr val="FFFFFF"/>
                      </a:solidFill>
                      <a:prstDash val="solid"/>
                    </a:lnR>
                    <a:lnT w="19050">
                      <a:solidFill>
                        <a:srgbClr val="FFFFFF"/>
                      </a:solidFill>
                      <a:prstDash val="solid"/>
                    </a:lnT>
                    <a:noFill/>
                  </a:tcPr>
                </a:tc>
                <a:tc>
                  <a:txBody>
                    <a:bodyPr/>
                    <a:lstStyle/>
                    <a:p>
                      <a:pPr marL="204470">
                        <a:lnSpc>
                          <a:spcPct val="100000"/>
                        </a:lnSpc>
                      </a:pPr>
                      <a:r>
                        <a:rPr sz="800" b="1" spc="-25" dirty="0">
                          <a:solidFill>
                            <a:srgbClr val="FFFFFF"/>
                          </a:solidFill>
                          <a:latin typeface="HelveticaNeueLTStd-BdCn"/>
                          <a:cs typeface="HelveticaNeueLTStd-BdCn"/>
                        </a:rPr>
                        <a:t>FUL</a:t>
                      </a:r>
                      <a:r>
                        <a:rPr sz="800" b="1" dirty="0">
                          <a:solidFill>
                            <a:srgbClr val="FFFFFF"/>
                          </a:solidFill>
                          <a:latin typeface="HelveticaNeueLTStd-BdCn"/>
                          <a:cs typeface="HelveticaNeueLTStd-BdCn"/>
                        </a:rPr>
                        <a:t>L</a:t>
                      </a:r>
                      <a:r>
                        <a:rPr sz="800" b="1" spc="-50" dirty="0">
                          <a:solidFill>
                            <a:srgbClr val="FFFFFF"/>
                          </a:solidFill>
                          <a:latin typeface="HelveticaNeueLTStd-BdCn"/>
                          <a:cs typeface="HelveticaNeueLTStd-BdCn"/>
                        </a:rPr>
                        <a:t> </a:t>
                      </a:r>
                      <a:r>
                        <a:rPr sz="800" b="1" spc="-25" dirty="0">
                          <a:solidFill>
                            <a:srgbClr val="FFFFFF"/>
                          </a:solidFill>
                          <a:latin typeface="HelveticaNeueLTStd-BdCn"/>
                          <a:cs typeface="HelveticaNeueLTStd-BdCn"/>
                        </a:rPr>
                        <a:t>TIME</a:t>
                      </a:r>
                      <a:endParaRPr sz="800" dirty="0">
                        <a:latin typeface="HelveticaNeueLTStd-BdCn"/>
                        <a:cs typeface="HelveticaNeueLTStd-BdCn"/>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1">
                        <a:alpha val="60000"/>
                      </a:schemeClr>
                    </a:solidFill>
                  </a:tcPr>
                </a:tc>
                <a:extLst>
                  <a:ext uri="{0D108BD9-81ED-4DB2-BD59-A6C34878D82A}">
                    <a16:rowId xmlns:a16="http://schemas.microsoft.com/office/drawing/2014/main" val="10002"/>
                  </a:ext>
                </a:extLst>
              </a:tr>
              <a:tr h="365525">
                <a:tc vMerge="1">
                  <a:txBody>
                    <a:bodyPr/>
                    <a:lstStyle/>
                    <a:p>
                      <a:endParaRPr/>
                    </a:p>
                  </a:txBody>
                  <a:tcPr marL="0" marR="0" marT="0" marB="0">
                    <a:lnR w="19050">
                      <a:solidFill>
                        <a:srgbClr val="FFFFFF"/>
                      </a:solidFill>
                      <a:prstDash val="solid"/>
                    </a:lnR>
                    <a:lnT w="19050">
                      <a:solidFill>
                        <a:srgbClr val="FFFFFF"/>
                      </a:solidFill>
                      <a:prstDash val="solid"/>
                    </a:lnT>
                  </a:tcPr>
                </a:tc>
                <a:tc>
                  <a:txBody>
                    <a:bodyPr/>
                    <a:lstStyle/>
                    <a:p>
                      <a:pPr algn="ctr" fontAlgn="b"/>
                      <a:r>
                        <a:rPr lang="en-US" sz="1100" b="0" i="0" u="none" strike="noStrike" dirty="0">
                          <a:solidFill>
                            <a:srgbClr val="06899D"/>
                          </a:solidFill>
                          <a:effectLst/>
                          <a:latin typeface="Arial" panose="020B0604020202020204" pitchFamily="34" charset="0"/>
                        </a:rPr>
                        <a:t>$5.70</a:t>
                      </a:r>
                    </a:p>
                  </a:txBody>
                  <a:tcPr marL="7620" marR="7620" marT="7620" marB="0" anchor="ctr">
                    <a:lnL w="19050">
                      <a:solidFill>
                        <a:srgbClr val="FFFFFF"/>
                      </a:solidFill>
                      <a:prstDash val="soli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10003"/>
                  </a:ext>
                </a:extLst>
              </a:tr>
              <a:tr h="365525">
                <a:tc>
                  <a:txBody>
                    <a:bodyPr/>
                    <a:lstStyle/>
                    <a:p>
                      <a:pPr marL="0" algn="r">
                        <a:lnSpc>
                          <a:spcPct val="100000"/>
                        </a:lnSpc>
                      </a:pPr>
                      <a:r>
                        <a:rPr lang="en-US" sz="900" b="1" spc="-15" dirty="0">
                          <a:solidFill>
                            <a:schemeClr val="tx1">
                              <a:lumMod val="50000"/>
                            </a:schemeClr>
                          </a:solidFill>
                          <a:latin typeface="+mn-lt"/>
                          <a:cs typeface="Gotham"/>
                        </a:rPr>
                        <a:t>Emp</a:t>
                      </a:r>
                      <a:r>
                        <a:rPr lang="en-US" sz="900" b="1" spc="-50" dirty="0">
                          <a:solidFill>
                            <a:schemeClr val="tx1">
                              <a:lumMod val="50000"/>
                            </a:schemeClr>
                          </a:solidFill>
                          <a:latin typeface="+mn-lt"/>
                          <a:cs typeface="Gotham"/>
                        </a:rPr>
                        <a:t>l</a:t>
                      </a:r>
                      <a:r>
                        <a:rPr lang="en-US" sz="900" b="1" spc="-70" dirty="0">
                          <a:solidFill>
                            <a:schemeClr val="tx1">
                              <a:lumMod val="50000"/>
                            </a:schemeClr>
                          </a:solidFill>
                          <a:latin typeface="+mn-lt"/>
                          <a:cs typeface="Gotham"/>
                        </a:rPr>
                        <a:t>o</a:t>
                      </a:r>
                      <a:r>
                        <a:rPr lang="en-US" sz="900" b="1" spc="-15" dirty="0">
                          <a:solidFill>
                            <a:schemeClr val="tx1">
                              <a:lumMod val="50000"/>
                            </a:schemeClr>
                          </a:solidFill>
                          <a:latin typeface="+mn-lt"/>
                          <a:cs typeface="Gotham"/>
                        </a:rPr>
                        <a:t>ye</a:t>
                      </a:r>
                      <a:r>
                        <a:rPr lang="en-US" sz="900" b="1" dirty="0">
                          <a:solidFill>
                            <a:schemeClr val="tx1">
                              <a:lumMod val="50000"/>
                            </a:schemeClr>
                          </a:solidFill>
                          <a:latin typeface="+mn-lt"/>
                          <a:cs typeface="Gotham"/>
                        </a:rPr>
                        <a:t>e</a:t>
                      </a:r>
                      <a:r>
                        <a:rPr lang="en-US" sz="900" b="1" spc="-30" dirty="0">
                          <a:solidFill>
                            <a:schemeClr val="tx1">
                              <a:lumMod val="50000"/>
                            </a:schemeClr>
                          </a:solidFill>
                          <a:latin typeface="+mn-lt"/>
                          <a:cs typeface="Gotham"/>
                        </a:rPr>
                        <a:t> </a:t>
                      </a:r>
                      <a:r>
                        <a:rPr lang="en-US" sz="900" b="1" dirty="0">
                          <a:solidFill>
                            <a:schemeClr val="tx1">
                              <a:lumMod val="50000"/>
                            </a:schemeClr>
                          </a:solidFill>
                          <a:latin typeface="+mn-lt"/>
                          <a:cs typeface="Gotham"/>
                        </a:rPr>
                        <a:t>+</a:t>
                      </a:r>
                      <a:r>
                        <a:rPr lang="en-US" sz="900" b="1" spc="-30" dirty="0">
                          <a:solidFill>
                            <a:schemeClr val="tx1">
                              <a:lumMod val="50000"/>
                            </a:schemeClr>
                          </a:solidFill>
                          <a:latin typeface="+mn-lt"/>
                          <a:cs typeface="Gotham"/>
                        </a:rPr>
                        <a:t> </a:t>
                      </a:r>
                      <a:r>
                        <a:rPr lang="en-US" sz="900" b="1" spc="-15" dirty="0">
                          <a:solidFill>
                            <a:schemeClr val="tx1">
                              <a:lumMod val="50000"/>
                            </a:schemeClr>
                          </a:solidFill>
                          <a:latin typeface="+mn-lt"/>
                          <a:cs typeface="Gotham"/>
                        </a:rPr>
                        <a:t>Spouse</a:t>
                      </a:r>
                      <a:endParaRPr lang="en-US" sz="900" dirty="0">
                        <a:solidFill>
                          <a:schemeClr val="tx1">
                            <a:lumMod val="50000"/>
                          </a:schemeClr>
                        </a:solidFill>
                        <a:latin typeface="+mn-lt"/>
                        <a:cs typeface="Gotham"/>
                      </a:endParaRPr>
                    </a:p>
                  </a:txBody>
                  <a:tcPr marL="0" marR="0" marT="0" marB="0" anchor="ctr">
                    <a:lnR w="19050" cap="flat" cmpd="sng" algn="ctr">
                      <a:solidFill>
                        <a:srgbClr val="FFFFFF"/>
                      </a:solidFill>
                      <a:prstDash val="solid"/>
                      <a:round/>
                      <a:headEnd type="none" w="med" len="med"/>
                      <a:tailEnd type="none" w="med" len="med"/>
                    </a:lnR>
                    <a:noFill/>
                  </a:tcPr>
                </a:tc>
                <a:tc>
                  <a:txBody>
                    <a:bodyPr/>
                    <a:lstStyle/>
                    <a:p>
                      <a:pPr algn="ctr" fontAlgn="b"/>
                      <a:r>
                        <a:rPr lang="en-US" sz="1100" b="0" i="0" u="none" strike="noStrike" dirty="0">
                          <a:solidFill>
                            <a:srgbClr val="06899D"/>
                          </a:solidFill>
                          <a:effectLst/>
                          <a:latin typeface="Arial" panose="020B0604020202020204" pitchFamily="34" charset="0"/>
                        </a:rPr>
                        <a:t>$11.99</a:t>
                      </a:r>
                    </a:p>
                  </a:txBody>
                  <a:tcPr marL="7620" marR="7620" marT="762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10004"/>
                  </a:ext>
                </a:extLst>
              </a:tr>
              <a:tr h="365523">
                <a:tc>
                  <a:txBody>
                    <a:bodyPr/>
                    <a:lstStyle/>
                    <a:p>
                      <a:pPr marL="0" algn="r">
                        <a:lnSpc>
                          <a:spcPct val="100000"/>
                        </a:lnSpc>
                      </a:pPr>
                      <a:r>
                        <a:rPr lang="en-US" sz="900" b="1" spc="-15" dirty="0">
                          <a:solidFill>
                            <a:schemeClr val="tx1">
                              <a:lumMod val="50000"/>
                            </a:schemeClr>
                          </a:solidFill>
                          <a:latin typeface="+mn-lt"/>
                          <a:cs typeface="Gotham"/>
                        </a:rPr>
                        <a:t>Employee</a:t>
                      </a:r>
                      <a:r>
                        <a:rPr lang="en-US" sz="900" b="1" dirty="0">
                          <a:solidFill>
                            <a:schemeClr val="tx1">
                              <a:lumMod val="50000"/>
                            </a:schemeClr>
                          </a:solidFill>
                          <a:latin typeface="+mn-lt"/>
                          <a:cs typeface="Gotham"/>
                        </a:rPr>
                        <a:t>+</a:t>
                      </a:r>
                      <a:r>
                        <a:rPr lang="en-US" sz="900" b="1" spc="-30" dirty="0">
                          <a:solidFill>
                            <a:schemeClr val="tx1">
                              <a:lumMod val="50000"/>
                            </a:schemeClr>
                          </a:solidFill>
                          <a:latin typeface="+mn-lt"/>
                          <a:cs typeface="Gotham"/>
                        </a:rPr>
                        <a:t> </a:t>
                      </a:r>
                      <a:r>
                        <a:rPr lang="en-US" sz="900" b="1" spc="-15" dirty="0">
                          <a:solidFill>
                            <a:schemeClr val="tx1">
                              <a:lumMod val="50000"/>
                            </a:schemeClr>
                          </a:solidFill>
                          <a:latin typeface="+mn-lt"/>
                          <a:cs typeface="Gotham"/>
                        </a:rPr>
                        <a:t>Child(ren)</a:t>
                      </a:r>
                      <a:endParaRPr lang="en-US" sz="900" dirty="0">
                        <a:solidFill>
                          <a:schemeClr val="tx1">
                            <a:lumMod val="50000"/>
                          </a:schemeClr>
                        </a:solidFill>
                        <a:latin typeface="+mn-lt"/>
                        <a:cs typeface="Gotham"/>
                      </a:endParaRPr>
                    </a:p>
                  </a:txBody>
                  <a:tcPr marL="0" marR="0" marT="0" marB="0" anchor="ctr">
                    <a:lnR w="19050" cap="flat" cmpd="sng" algn="ctr">
                      <a:solidFill>
                        <a:srgbClr val="FFFFFF"/>
                      </a:solidFill>
                      <a:prstDash val="solid"/>
                      <a:round/>
                      <a:headEnd type="none" w="med" len="med"/>
                      <a:tailEnd type="none" w="med" len="med"/>
                    </a:lnR>
                    <a:noFill/>
                  </a:tcPr>
                </a:tc>
                <a:tc>
                  <a:txBody>
                    <a:bodyPr/>
                    <a:lstStyle/>
                    <a:p>
                      <a:pPr algn="ctr" fontAlgn="b"/>
                      <a:r>
                        <a:rPr lang="en-US" sz="1100" b="0" i="0" u="none" strike="noStrike" dirty="0">
                          <a:solidFill>
                            <a:srgbClr val="06899D"/>
                          </a:solidFill>
                          <a:effectLst/>
                          <a:latin typeface="Arial" panose="020B0604020202020204" pitchFamily="34" charset="0"/>
                        </a:rPr>
                        <a:t>$11.99</a:t>
                      </a:r>
                    </a:p>
                  </a:txBody>
                  <a:tcPr marL="7620" marR="7620" marT="762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10005"/>
                  </a:ext>
                </a:extLst>
              </a:tr>
              <a:tr h="365525">
                <a:tc>
                  <a:txBody>
                    <a:bodyPr/>
                    <a:lstStyle/>
                    <a:p>
                      <a:pPr marL="0" algn="r">
                        <a:lnSpc>
                          <a:spcPct val="100000"/>
                        </a:lnSpc>
                      </a:pPr>
                      <a:r>
                        <a:rPr lang="en-US" sz="900" b="1" spc="-15" dirty="0">
                          <a:solidFill>
                            <a:schemeClr val="tx1">
                              <a:lumMod val="50000"/>
                            </a:schemeClr>
                          </a:solidFill>
                          <a:latin typeface="+mn-lt"/>
                          <a:cs typeface="Gotham"/>
                        </a:rPr>
                        <a:t>Emp</a:t>
                      </a:r>
                      <a:r>
                        <a:rPr lang="en-US" sz="900" b="1" spc="-50" dirty="0">
                          <a:solidFill>
                            <a:schemeClr val="tx1">
                              <a:lumMod val="50000"/>
                            </a:schemeClr>
                          </a:solidFill>
                          <a:latin typeface="+mn-lt"/>
                          <a:cs typeface="Gotham"/>
                        </a:rPr>
                        <a:t>l</a:t>
                      </a:r>
                      <a:r>
                        <a:rPr lang="en-US" sz="900" b="1" spc="-70" dirty="0">
                          <a:solidFill>
                            <a:schemeClr val="tx1">
                              <a:lumMod val="50000"/>
                            </a:schemeClr>
                          </a:solidFill>
                          <a:latin typeface="+mn-lt"/>
                          <a:cs typeface="Gotham"/>
                        </a:rPr>
                        <a:t>o</a:t>
                      </a:r>
                      <a:r>
                        <a:rPr lang="en-US" sz="900" b="1" spc="-15" dirty="0">
                          <a:solidFill>
                            <a:schemeClr val="tx1">
                              <a:lumMod val="50000"/>
                            </a:schemeClr>
                          </a:solidFill>
                          <a:latin typeface="+mn-lt"/>
                          <a:cs typeface="Gotham"/>
                        </a:rPr>
                        <a:t>ye</a:t>
                      </a:r>
                      <a:r>
                        <a:rPr lang="en-US" sz="900" b="1" dirty="0">
                          <a:solidFill>
                            <a:schemeClr val="tx1">
                              <a:lumMod val="50000"/>
                            </a:schemeClr>
                          </a:solidFill>
                          <a:latin typeface="+mn-lt"/>
                          <a:cs typeface="Gotham"/>
                        </a:rPr>
                        <a:t>e</a:t>
                      </a:r>
                      <a:r>
                        <a:rPr lang="en-US" sz="900" b="1" spc="-30" dirty="0">
                          <a:solidFill>
                            <a:schemeClr val="tx1">
                              <a:lumMod val="50000"/>
                            </a:schemeClr>
                          </a:solidFill>
                          <a:latin typeface="+mn-lt"/>
                          <a:cs typeface="Gotham"/>
                        </a:rPr>
                        <a:t> </a:t>
                      </a:r>
                      <a:r>
                        <a:rPr lang="en-US" sz="900" b="1" dirty="0">
                          <a:solidFill>
                            <a:schemeClr val="tx1">
                              <a:lumMod val="50000"/>
                            </a:schemeClr>
                          </a:solidFill>
                          <a:latin typeface="+mn-lt"/>
                          <a:cs typeface="Gotham"/>
                        </a:rPr>
                        <a:t>+</a:t>
                      </a:r>
                      <a:r>
                        <a:rPr lang="en-US" sz="900" b="1" spc="-30" dirty="0">
                          <a:solidFill>
                            <a:schemeClr val="tx1">
                              <a:lumMod val="50000"/>
                            </a:schemeClr>
                          </a:solidFill>
                          <a:latin typeface="+mn-lt"/>
                          <a:cs typeface="Gotham"/>
                        </a:rPr>
                        <a:t> </a:t>
                      </a:r>
                      <a:r>
                        <a:rPr lang="en-US" sz="900" b="1" spc="-90" dirty="0">
                          <a:solidFill>
                            <a:schemeClr val="tx1">
                              <a:lumMod val="50000"/>
                            </a:schemeClr>
                          </a:solidFill>
                          <a:latin typeface="+mn-lt"/>
                          <a:cs typeface="Gotham"/>
                        </a:rPr>
                        <a:t>F</a:t>
                      </a:r>
                      <a:r>
                        <a:rPr lang="en-US" sz="900" b="1" spc="-15" dirty="0">
                          <a:solidFill>
                            <a:schemeClr val="tx1">
                              <a:lumMod val="50000"/>
                            </a:schemeClr>
                          </a:solidFill>
                          <a:latin typeface="+mn-lt"/>
                          <a:cs typeface="Gotham"/>
                        </a:rPr>
                        <a:t>ami</a:t>
                      </a:r>
                      <a:r>
                        <a:rPr lang="en-US" sz="900" b="1" spc="-135" dirty="0">
                          <a:solidFill>
                            <a:schemeClr val="tx1">
                              <a:lumMod val="50000"/>
                            </a:schemeClr>
                          </a:solidFill>
                          <a:latin typeface="+mn-lt"/>
                          <a:cs typeface="Gotham"/>
                        </a:rPr>
                        <a:t>l</a:t>
                      </a:r>
                      <a:r>
                        <a:rPr lang="en-US" sz="900" b="1" dirty="0">
                          <a:solidFill>
                            <a:schemeClr val="tx1">
                              <a:lumMod val="50000"/>
                            </a:schemeClr>
                          </a:solidFill>
                          <a:latin typeface="+mn-lt"/>
                          <a:cs typeface="Gotham"/>
                        </a:rPr>
                        <a:t>y</a:t>
                      </a:r>
                      <a:endParaRPr lang="en-US" sz="900" dirty="0">
                        <a:solidFill>
                          <a:schemeClr val="tx1">
                            <a:lumMod val="50000"/>
                          </a:schemeClr>
                        </a:solidFill>
                        <a:latin typeface="+mn-lt"/>
                        <a:cs typeface="Gotham"/>
                      </a:endParaRPr>
                    </a:p>
                  </a:txBody>
                  <a:tcPr marL="0" marR="0" marT="0" marB="0" anchor="ctr">
                    <a:lnR w="19050" cap="flat" cmpd="sng" algn="ctr">
                      <a:solidFill>
                        <a:srgbClr val="FFFFFF"/>
                      </a:solidFill>
                      <a:prstDash val="solid"/>
                      <a:round/>
                      <a:headEnd type="none" w="med" len="med"/>
                      <a:tailEnd type="none" w="med" len="med"/>
                    </a:lnR>
                    <a:noFill/>
                  </a:tcPr>
                </a:tc>
                <a:tc>
                  <a:txBody>
                    <a:bodyPr/>
                    <a:lstStyle/>
                    <a:p>
                      <a:pPr algn="ctr" fontAlgn="b"/>
                      <a:r>
                        <a:rPr lang="en-US" sz="1100" b="0" i="0" u="none" strike="noStrike" dirty="0">
                          <a:solidFill>
                            <a:srgbClr val="06899D"/>
                          </a:solidFill>
                          <a:effectLst/>
                          <a:latin typeface="Arial" panose="020B0604020202020204" pitchFamily="34" charset="0"/>
                        </a:rPr>
                        <a:t>$11.99</a:t>
                      </a:r>
                    </a:p>
                  </a:txBody>
                  <a:tcPr marL="7620" marR="7620" marT="762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solidFill>
                      <a:schemeClr val="accent1">
                        <a:alpha val="2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24081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7"/>
            <a:ext cx="8059341" cy="1005816"/>
          </a:xfrm>
        </p:spPr>
        <p:txBody>
          <a:bodyPr>
            <a:normAutofit/>
          </a:bodyPr>
          <a:lstStyle/>
          <a:p>
            <a:r>
              <a:rPr lang="en-US" sz="4000" dirty="0">
                <a:solidFill>
                  <a:srgbClr val="06899D"/>
                </a:solidFill>
              </a:rPr>
              <a:t>Life Insurance – No Changes</a:t>
            </a:r>
          </a:p>
        </p:txBody>
      </p:sp>
      <p:sp>
        <p:nvSpPr>
          <p:cNvPr id="4" name="Content Placeholder 3"/>
          <p:cNvSpPr>
            <a:spLocks noGrp="1"/>
          </p:cNvSpPr>
          <p:nvPr>
            <p:ph sz="half" idx="2"/>
          </p:nvPr>
        </p:nvSpPr>
        <p:spPr>
          <a:xfrm>
            <a:off x="286438" y="1181462"/>
            <a:ext cx="4607045" cy="1799684"/>
          </a:xfrm>
        </p:spPr>
        <p:txBody>
          <a:bodyPr>
            <a:noAutofit/>
          </a:bodyPr>
          <a:lstStyle/>
          <a:p>
            <a:r>
              <a:rPr lang="en-US" sz="1600" b="1" dirty="0"/>
              <a:t>Basic Life Insurance </a:t>
            </a:r>
          </a:p>
          <a:p>
            <a:pPr lvl="1"/>
            <a:r>
              <a:rPr lang="en-US" sz="1600" dirty="0"/>
              <a:t>2x basic annual earnings (rounded up to the next $1,000) up to $1,000,000 </a:t>
            </a:r>
          </a:p>
          <a:p>
            <a:pPr lvl="1"/>
            <a:r>
              <a:rPr lang="en-US" sz="1600" dirty="0"/>
              <a:t>Paid by DallasNews Corporation</a:t>
            </a:r>
          </a:p>
          <a:p>
            <a:pPr lvl="1"/>
            <a:r>
              <a:rPr lang="en-US" sz="1600" dirty="0"/>
              <a:t>Complete the beneficiary designation in Workday</a:t>
            </a:r>
          </a:p>
          <a:p>
            <a:pPr lvl="1"/>
            <a:r>
              <a:rPr lang="en-US" sz="1600" dirty="0"/>
              <a:t>Evidence of Insurability (EOI) required if over guaranteed issue of $750,000</a:t>
            </a:r>
          </a:p>
        </p:txBody>
      </p:sp>
      <p:sp>
        <p:nvSpPr>
          <p:cNvPr id="8" name="Slide Number Placeholder 7"/>
          <p:cNvSpPr>
            <a:spLocks noGrp="1"/>
          </p:cNvSpPr>
          <p:nvPr>
            <p:ph type="sldNum" sz="quarter" idx="12"/>
          </p:nvPr>
        </p:nvSpPr>
        <p:spPr>
          <a:xfrm>
            <a:off x="457200" y="6356352"/>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61841-862A-E248-8A2E-7CC9D5DF13AE}" type="slidenum">
              <a:rPr lang="en-US" smtClean="0"/>
              <a:pPr/>
              <a:t>21</a:t>
            </a:fld>
            <a:endParaRPr lang="en-US" dirty="0"/>
          </a:p>
        </p:txBody>
      </p:sp>
      <p:sp>
        <p:nvSpPr>
          <p:cNvPr id="11" name="Content Placeholder 3"/>
          <p:cNvSpPr>
            <a:spLocks noGrp="1"/>
          </p:cNvSpPr>
          <p:nvPr>
            <p:ph sz="half" idx="2"/>
          </p:nvPr>
        </p:nvSpPr>
        <p:spPr>
          <a:xfrm>
            <a:off x="243694" y="3410712"/>
            <a:ext cx="4710045" cy="3447288"/>
          </a:xfrm>
        </p:spPr>
        <p:txBody>
          <a:bodyPr>
            <a:normAutofit/>
          </a:bodyPr>
          <a:lstStyle/>
          <a:p>
            <a:r>
              <a:rPr lang="en-US" sz="1600" b="1" dirty="0"/>
              <a:t>Supplemental Life </a:t>
            </a:r>
          </a:p>
          <a:p>
            <a:pPr lvl="1"/>
            <a:r>
              <a:rPr lang="en-US" sz="1600" dirty="0"/>
              <a:t>1x-5x basic annual earnings</a:t>
            </a:r>
          </a:p>
          <a:p>
            <a:pPr lvl="1"/>
            <a:r>
              <a:rPr lang="en-US" sz="1600" dirty="0"/>
              <a:t>Maximum allowed: lesser of 5x annual salary or $1,000,000</a:t>
            </a:r>
          </a:p>
          <a:p>
            <a:pPr lvl="1"/>
            <a:r>
              <a:rPr lang="en-US" sz="1600" dirty="0"/>
              <a:t>EOI required if over guaranteed issue of $750,000 or increase the amount for future election</a:t>
            </a:r>
          </a:p>
          <a:p>
            <a:pPr lvl="1"/>
            <a:r>
              <a:rPr lang="en-US" sz="1600" dirty="0"/>
              <a:t>Voluntary Benefit (You pay all of it via payroll deduction)</a:t>
            </a:r>
          </a:p>
          <a:p>
            <a:pPr lvl="1"/>
            <a:r>
              <a:rPr lang="en-US" sz="1600" dirty="0"/>
              <a:t>Example: 33 years old, salary 50K, elect 2x, then pay (100K/1,000) x .0122 = $1.22 monthly</a:t>
            </a:r>
          </a:p>
        </p:txBody>
      </p:sp>
      <p:grpSp>
        <p:nvGrpSpPr>
          <p:cNvPr id="5" name="Group 4"/>
          <p:cNvGrpSpPr>
            <a:grpSpLocks noChangeAspect="1"/>
          </p:cNvGrpSpPr>
          <p:nvPr/>
        </p:nvGrpSpPr>
        <p:grpSpPr bwMode="auto">
          <a:xfrm>
            <a:off x="5076616" y="1690690"/>
            <a:ext cx="3981664" cy="4802186"/>
            <a:chOff x="4021" y="2023"/>
            <a:chExt cx="1685" cy="1418"/>
          </a:xfrm>
        </p:grpSpPr>
        <p:sp>
          <p:nvSpPr>
            <p:cNvPr id="6" name="AutoShape 3"/>
            <p:cNvSpPr>
              <a:spLocks noChangeAspect="1" noChangeArrowheads="1" noTextEdit="1"/>
            </p:cNvSpPr>
            <p:nvPr/>
          </p:nvSpPr>
          <p:spPr bwMode="auto">
            <a:xfrm>
              <a:off x="4036" y="2023"/>
              <a:ext cx="1499"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5"/>
            <p:cNvSpPr>
              <a:spLocks noChangeArrowheads="1"/>
            </p:cNvSpPr>
            <p:nvPr/>
          </p:nvSpPr>
          <p:spPr bwMode="auto">
            <a:xfrm>
              <a:off x="4036" y="2023"/>
              <a:ext cx="1499" cy="158"/>
            </a:xfrm>
            <a:prstGeom prst="rect">
              <a:avLst/>
            </a:prstGeom>
            <a:solidFill>
              <a:srgbClr val="244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6"/>
            <p:cNvSpPr>
              <a:spLocks noChangeArrowheads="1"/>
            </p:cNvSpPr>
            <p:nvPr/>
          </p:nvSpPr>
          <p:spPr bwMode="auto">
            <a:xfrm>
              <a:off x="4036" y="2175"/>
              <a:ext cx="1499" cy="10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7"/>
            <p:cNvSpPr>
              <a:spLocks noChangeArrowheads="1"/>
            </p:cNvSpPr>
            <p:nvPr/>
          </p:nvSpPr>
          <p:spPr bwMode="auto">
            <a:xfrm>
              <a:off x="4036" y="2272"/>
              <a:ext cx="699" cy="203"/>
            </a:xfrm>
            <a:prstGeom prst="rect">
              <a:avLst/>
            </a:prstGeom>
            <a:solidFill>
              <a:srgbClr val="244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8"/>
            <p:cNvSpPr>
              <a:spLocks noChangeArrowheads="1"/>
            </p:cNvSpPr>
            <p:nvPr/>
          </p:nvSpPr>
          <p:spPr bwMode="auto">
            <a:xfrm>
              <a:off x="4741" y="2272"/>
              <a:ext cx="794" cy="203"/>
            </a:xfrm>
            <a:prstGeom prst="rect">
              <a:avLst/>
            </a:prstGeom>
            <a:solidFill>
              <a:srgbClr val="92CD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9"/>
            <p:cNvSpPr>
              <a:spLocks noChangeArrowheads="1"/>
            </p:cNvSpPr>
            <p:nvPr/>
          </p:nvSpPr>
          <p:spPr bwMode="auto">
            <a:xfrm>
              <a:off x="4036" y="2469"/>
              <a:ext cx="752" cy="966"/>
            </a:xfrm>
            <a:prstGeom prst="rect">
              <a:avLst/>
            </a:prstGeom>
            <a:solidFill>
              <a:srgbClr val="B1A0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14" name="Rectangle 10"/>
            <p:cNvSpPr>
              <a:spLocks noChangeArrowheads="1"/>
            </p:cNvSpPr>
            <p:nvPr/>
          </p:nvSpPr>
          <p:spPr bwMode="auto">
            <a:xfrm>
              <a:off x="4737" y="2463"/>
              <a:ext cx="752" cy="966"/>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1"/>
            <p:cNvSpPr>
              <a:spLocks noChangeArrowheads="1"/>
            </p:cNvSpPr>
            <p:nvPr/>
          </p:nvSpPr>
          <p:spPr bwMode="auto">
            <a:xfrm>
              <a:off x="4358" y="2334"/>
              <a:ext cx="13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FFFFFF"/>
                  </a:solidFill>
                  <a:effectLst/>
                  <a:latin typeface="Arial" panose="020B0604020202020204" pitchFamily="34" charset="0"/>
                </a:rPr>
                <a:t>Age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2"/>
            <p:cNvSpPr>
              <a:spLocks noChangeArrowheads="1"/>
            </p:cNvSpPr>
            <p:nvPr/>
          </p:nvSpPr>
          <p:spPr bwMode="auto">
            <a:xfrm>
              <a:off x="5032" y="2334"/>
              <a:ext cx="30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FFFFFF"/>
                  </a:solidFill>
                  <a:effectLst/>
                  <a:latin typeface="Arial" panose="020B0604020202020204" pitchFamily="34" charset="0"/>
                </a:rPr>
                <a:t>Employee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3"/>
            <p:cNvSpPr>
              <a:spLocks noChangeArrowheads="1"/>
            </p:cNvSpPr>
            <p:nvPr/>
          </p:nvSpPr>
          <p:spPr bwMode="auto">
            <a:xfrm>
              <a:off x="4291" y="2480"/>
              <a:ext cx="222"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Under 30</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8" name="Rectangle 14"/>
            <p:cNvSpPr>
              <a:spLocks noChangeArrowheads="1"/>
            </p:cNvSpPr>
            <p:nvPr/>
          </p:nvSpPr>
          <p:spPr bwMode="auto">
            <a:xfrm>
              <a:off x="5065" y="2480"/>
              <a:ext cx="20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$0.116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5"/>
            <p:cNvSpPr>
              <a:spLocks noChangeArrowheads="1"/>
            </p:cNvSpPr>
            <p:nvPr/>
          </p:nvSpPr>
          <p:spPr bwMode="auto">
            <a:xfrm>
              <a:off x="4319" y="2576"/>
              <a:ext cx="16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30 - 34</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20" name="Rectangle 16"/>
            <p:cNvSpPr>
              <a:spLocks noChangeArrowheads="1"/>
            </p:cNvSpPr>
            <p:nvPr/>
          </p:nvSpPr>
          <p:spPr bwMode="auto">
            <a:xfrm>
              <a:off x="5065" y="2576"/>
              <a:ext cx="20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$0.175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17"/>
            <p:cNvSpPr>
              <a:spLocks noChangeArrowheads="1"/>
            </p:cNvSpPr>
            <p:nvPr/>
          </p:nvSpPr>
          <p:spPr bwMode="auto">
            <a:xfrm>
              <a:off x="4319" y="2672"/>
              <a:ext cx="16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35 - 39</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22" name="Rectangle 18"/>
            <p:cNvSpPr>
              <a:spLocks noChangeArrowheads="1"/>
            </p:cNvSpPr>
            <p:nvPr/>
          </p:nvSpPr>
          <p:spPr bwMode="auto">
            <a:xfrm>
              <a:off x="5065" y="2672"/>
              <a:ext cx="2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$0.194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19"/>
            <p:cNvSpPr>
              <a:spLocks noChangeArrowheads="1"/>
            </p:cNvSpPr>
            <p:nvPr/>
          </p:nvSpPr>
          <p:spPr bwMode="auto">
            <a:xfrm>
              <a:off x="4319" y="2769"/>
              <a:ext cx="16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40 - 44</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24" name="Rectangle 20"/>
            <p:cNvSpPr>
              <a:spLocks noChangeArrowheads="1"/>
            </p:cNvSpPr>
            <p:nvPr/>
          </p:nvSpPr>
          <p:spPr bwMode="auto">
            <a:xfrm>
              <a:off x="5065" y="2769"/>
              <a:ext cx="2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$0.370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21"/>
            <p:cNvSpPr>
              <a:spLocks noChangeArrowheads="1"/>
            </p:cNvSpPr>
            <p:nvPr/>
          </p:nvSpPr>
          <p:spPr bwMode="auto">
            <a:xfrm>
              <a:off x="4319" y="2865"/>
              <a:ext cx="16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45 - 49</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26" name="Rectangle 22"/>
            <p:cNvSpPr>
              <a:spLocks noChangeArrowheads="1"/>
            </p:cNvSpPr>
            <p:nvPr/>
          </p:nvSpPr>
          <p:spPr bwMode="auto">
            <a:xfrm>
              <a:off x="5065" y="2865"/>
              <a:ext cx="2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$0.467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Rectangle 23"/>
            <p:cNvSpPr>
              <a:spLocks noChangeArrowheads="1"/>
            </p:cNvSpPr>
            <p:nvPr/>
          </p:nvSpPr>
          <p:spPr bwMode="auto">
            <a:xfrm>
              <a:off x="4319" y="2961"/>
              <a:ext cx="16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50 - 54</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28" name="Rectangle 24"/>
            <p:cNvSpPr>
              <a:spLocks noChangeArrowheads="1"/>
            </p:cNvSpPr>
            <p:nvPr/>
          </p:nvSpPr>
          <p:spPr bwMode="auto">
            <a:xfrm>
              <a:off x="5065" y="2961"/>
              <a:ext cx="2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$1.031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25"/>
            <p:cNvSpPr>
              <a:spLocks noChangeArrowheads="1"/>
            </p:cNvSpPr>
            <p:nvPr/>
          </p:nvSpPr>
          <p:spPr bwMode="auto">
            <a:xfrm>
              <a:off x="4319" y="3057"/>
              <a:ext cx="16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55 - 59</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30" name="Rectangle 26"/>
            <p:cNvSpPr>
              <a:spLocks noChangeArrowheads="1"/>
            </p:cNvSpPr>
            <p:nvPr/>
          </p:nvSpPr>
          <p:spPr bwMode="auto">
            <a:xfrm>
              <a:off x="5065" y="3057"/>
              <a:ext cx="2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$1.283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27"/>
            <p:cNvSpPr>
              <a:spLocks noChangeArrowheads="1"/>
            </p:cNvSpPr>
            <p:nvPr/>
          </p:nvSpPr>
          <p:spPr bwMode="auto">
            <a:xfrm>
              <a:off x="4319" y="3153"/>
              <a:ext cx="16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60 - 64</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32" name="Rectangle 28"/>
            <p:cNvSpPr>
              <a:spLocks noChangeArrowheads="1"/>
            </p:cNvSpPr>
            <p:nvPr/>
          </p:nvSpPr>
          <p:spPr bwMode="auto">
            <a:xfrm>
              <a:off x="5065" y="3153"/>
              <a:ext cx="2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$1.944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Rectangle 29"/>
            <p:cNvSpPr>
              <a:spLocks noChangeArrowheads="1"/>
            </p:cNvSpPr>
            <p:nvPr/>
          </p:nvSpPr>
          <p:spPr bwMode="auto">
            <a:xfrm>
              <a:off x="4319" y="3249"/>
              <a:ext cx="168"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65 - 69</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34" name="Rectangle 30"/>
            <p:cNvSpPr>
              <a:spLocks noChangeArrowheads="1"/>
            </p:cNvSpPr>
            <p:nvPr/>
          </p:nvSpPr>
          <p:spPr bwMode="auto">
            <a:xfrm>
              <a:off x="5065" y="3249"/>
              <a:ext cx="2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$2.782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Rectangle 31"/>
            <p:cNvSpPr>
              <a:spLocks noChangeArrowheads="1"/>
            </p:cNvSpPr>
            <p:nvPr/>
          </p:nvSpPr>
          <p:spPr bwMode="auto">
            <a:xfrm>
              <a:off x="4353" y="3345"/>
              <a:ext cx="107"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70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36" name="Rectangle 32"/>
            <p:cNvSpPr>
              <a:spLocks noChangeArrowheads="1"/>
            </p:cNvSpPr>
            <p:nvPr/>
          </p:nvSpPr>
          <p:spPr bwMode="auto">
            <a:xfrm>
              <a:off x="5065" y="3345"/>
              <a:ext cx="2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$4.297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33"/>
            <p:cNvSpPr>
              <a:spLocks noChangeArrowheads="1"/>
            </p:cNvSpPr>
            <p:nvPr/>
          </p:nvSpPr>
          <p:spPr bwMode="auto">
            <a:xfrm>
              <a:off x="4450" y="2051"/>
              <a:ext cx="790"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FFFFFF"/>
                  </a:solidFill>
                  <a:effectLst/>
                  <a:latin typeface="Arial" panose="020B0604020202020204" pitchFamily="34" charset="0"/>
                </a:rPr>
                <a:t>SUPPLEMENTAL EMPLOYEE LIFE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34"/>
            <p:cNvSpPr>
              <a:spLocks noChangeArrowheads="1"/>
            </p:cNvSpPr>
            <p:nvPr/>
          </p:nvSpPr>
          <p:spPr bwMode="auto">
            <a:xfrm>
              <a:off x="4387" y="2181"/>
              <a:ext cx="89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FFFFFF"/>
                  </a:solidFill>
                  <a:effectLst/>
                  <a:latin typeface="Arial" panose="020B0604020202020204" pitchFamily="34" charset="0"/>
                </a:rPr>
                <a:t>Rates/$1,000 (MONTHLY)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35"/>
            <p:cNvSpPr>
              <a:spLocks noChangeArrowheads="1"/>
            </p:cNvSpPr>
            <p:nvPr/>
          </p:nvSpPr>
          <p:spPr bwMode="auto">
            <a:xfrm>
              <a:off x="4036" y="2023"/>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Line 36"/>
            <p:cNvSpPr>
              <a:spLocks noChangeShapeType="1"/>
            </p:cNvSpPr>
            <p:nvPr/>
          </p:nvSpPr>
          <p:spPr bwMode="auto">
            <a:xfrm>
              <a:off x="4042" y="2023"/>
              <a:ext cx="149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37"/>
            <p:cNvSpPr>
              <a:spLocks noChangeArrowheads="1"/>
            </p:cNvSpPr>
            <p:nvPr/>
          </p:nvSpPr>
          <p:spPr bwMode="auto">
            <a:xfrm>
              <a:off x="4042" y="2023"/>
              <a:ext cx="149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38"/>
            <p:cNvSpPr>
              <a:spLocks noChangeArrowheads="1"/>
            </p:cNvSpPr>
            <p:nvPr/>
          </p:nvSpPr>
          <p:spPr bwMode="auto">
            <a:xfrm>
              <a:off x="5529" y="2023"/>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39"/>
            <p:cNvSpPr>
              <a:spLocks noChangeArrowheads="1"/>
            </p:cNvSpPr>
            <p:nvPr/>
          </p:nvSpPr>
          <p:spPr bwMode="auto">
            <a:xfrm>
              <a:off x="4783" y="2023"/>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40"/>
            <p:cNvSpPr>
              <a:spLocks noChangeShapeType="1"/>
            </p:cNvSpPr>
            <p:nvPr/>
          </p:nvSpPr>
          <p:spPr bwMode="auto">
            <a:xfrm>
              <a:off x="4042" y="2565"/>
              <a:ext cx="14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41"/>
            <p:cNvSpPr>
              <a:spLocks noChangeArrowheads="1"/>
            </p:cNvSpPr>
            <p:nvPr/>
          </p:nvSpPr>
          <p:spPr bwMode="auto">
            <a:xfrm>
              <a:off x="4042" y="2565"/>
              <a:ext cx="1487"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42"/>
            <p:cNvSpPr>
              <a:spLocks noChangeShapeType="1"/>
            </p:cNvSpPr>
            <p:nvPr/>
          </p:nvSpPr>
          <p:spPr bwMode="auto">
            <a:xfrm>
              <a:off x="4042" y="2661"/>
              <a:ext cx="14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43"/>
            <p:cNvSpPr>
              <a:spLocks noChangeArrowheads="1"/>
            </p:cNvSpPr>
            <p:nvPr/>
          </p:nvSpPr>
          <p:spPr bwMode="auto">
            <a:xfrm>
              <a:off x="4042" y="2661"/>
              <a:ext cx="1487"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Line 44"/>
            <p:cNvSpPr>
              <a:spLocks noChangeShapeType="1"/>
            </p:cNvSpPr>
            <p:nvPr/>
          </p:nvSpPr>
          <p:spPr bwMode="auto">
            <a:xfrm>
              <a:off x="4042" y="2757"/>
              <a:ext cx="14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45"/>
            <p:cNvSpPr>
              <a:spLocks noChangeArrowheads="1"/>
            </p:cNvSpPr>
            <p:nvPr/>
          </p:nvSpPr>
          <p:spPr bwMode="auto">
            <a:xfrm>
              <a:off x="4042" y="2757"/>
              <a:ext cx="1487"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Line 46"/>
            <p:cNvSpPr>
              <a:spLocks noChangeShapeType="1"/>
            </p:cNvSpPr>
            <p:nvPr/>
          </p:nvSpPr>
          <p:spPr bwMode="auto">
            <a:xfrm>
              <a:off x="4219" y="2847"/>
              <a:ext cx="14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47"/>
            <p:cNvSpPr>
              <a:spLocks noChangeArrowheads="1"/>
            </p:cNvSpPr>
            <p:nvPr/>
          </p:nvSpPr>
          <p:spPr bwMode="auto">
            <a:xfrm>
              <a:off x="4042" y="2853"/>
              <a:ext cx="1487"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Line 48"/>
            <p:cNvSpPr>
              <a:spLocks noChangeShapeType="1"/>
            </p:cNvSpPr>
            <p:nvPr/>
          </p:nvSpPr>
          <p:spPr bwMode="auto">
            <a:xfrm>
              <a:off x="4042" y="2949"/>
              <a:ext cx="14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49"/>
            <p:cNvSpPr>
              <a:spLocks noChangeArrowheads="1"/>
            </p:cNvSpPr>
            <p:nvPr/>
          </p:nvSpPr>
          <p:spPr bwMode="auto">
            <a:xfrm>
              <a:off x="4042" y="2949"/>
              <a:ext cx="1487"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50"/>
            <p:cNvSpPr>
              <a:spLocks noChangeShapeType="1"/>
            </p:cNvSpPr>
            <p:nvPr/>
          </p:nvSpPr>
          <p:spPr bwMode="auto">
            <a:xfrm>
              <a:off x="4021" y="3039"/>
              <a:ext cx="14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51"/>
            <p:cNvSpPr>
              <a:spLocks noChangeArrowheads="1"/>
            </p:cNvSpPr>
            <p:nvPr/>
          </p:nvSpPr>
          <p:spPr bwMode="auto">
            <a:xfrm>
              <a:off x="4042" y="3045"/>
              <a:ext cx="1487"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Line 52"/>
            <p:cNvSpPr>
              <a:spLocks noChangeShapeType="1"/>
            </p:cNvSpPr>
            <p:nvPr/>
          </p:nvSpPr>
          <p:spPr bwMode="auto">
            <a:xfrm>
              <a:off x="4042" y="3141"/>
              <a:ext cx="14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53"/>
            <p:cNvSpPr>
              <a:spLocks noChangeArrowheads="1"/>
            </p:cNvSpPr>
            <p:nvPr/>
          </p:nvSpPr>
          <p:spPr bwMode="auto">
            <a:xfrm>
              <a:off x="4042" y="3141"/>
              <a:ext cx="1487"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Line 54"/>
            <p:cNvSpPr>
              <a:spLocks noChangeShapeType="1"/>
            </p:cNvSpPr>
            <p:nvPr/>
          </p:nvSpPr>
          <p:spPr bwMode="auto">
            <a:xfrm>
              <a:off x="4042" y="3237"/>
              <a:ext cx="14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55"/>
            <p:cNvSpPr>
              <a:spLocks noChangeArrowheads="1"/>
            </p:cNvSpPr>
            <p:nvPr/>
          </p:nvSpPr>
          <p:spPr bwMode="auto">
            <a:xfrm>
              <a:off x="4042" y="3237"/>
              <a:ext cx="1487"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56"/>
            <p:cNvSpPr>
              <a:spLocks noChangeShapeType="1"/>
            </p:cNvSpPr>
            <p:nvPr/>
          </p:nvSpPr>
          <p:spPr bwMode="auto">
            <a:xfrm>
              <a:off x="4042" y="3333"/>
              <a:ext cx="14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57"/>
            <p:cNvSpPr>
              <a:spLocks noChangeArrowheads="1"/>
            </p:cNvSpPr>
            <p:nvPr/>
          </p:nvSpPr>
          <p:spPr bwMode="auto">
            <a:xfrm>
              <a:off x="4042" y="3333"/>
              <a:ext cx="1487"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Line 58"/>
            <p:cNvSpPr>
              <a:spLocks noChangeShapeType="1"/>
            </p:cNvSpPr>
            <p:nvPr/>
          </p:nvSpPr>
          <p:spPr bwMode="auto">
            <a:xfrm>
              <a:off x="4036" y="2023"/>
              <a:ext cx="0" cy="14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59"/>
            <p:cNvSpPr>
              <a:spLocks noChangeArrowheads="1"/>
            </p:cNvSpPr>
            <p:nvPr/>
          </p:nvSpPr>
          <p:spPr bwMode="auto">
            <a:xfrm>
              <a:off x="4036" y="2023"/>
              <a:ext cx="6" cy="14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Line 60"/>
            <p:cNvSpPr>
              <a:spLocks noChangeShapeType="1"/>
            </p:cNvSpPr>
            <p:nvPr/>
          </p:nvSpPr>
          <p:spPr bwMode="auto">
            <a:xfrm>
              <a:off x="4042" y="3429"/>
              <a:ext cx="149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61"/>
            <p:cNvSpPr>
              <a:spLocks noChangeArrowheads="1"/>
            </p:cNvSpPr>
            <p:nvPr/>
          </p:nvSpPr>
          <p:spPr bwMode="auto">
            <a:xfrm>
              <a:off x="4042" y="3429"/>
              <a:ext cx="149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Line 62"/>
            <p:cNvSpPr>
              <a:spLocks noChangeShapeType="1"/>
            </p:cNvSpPr>
            <p:nvPr/>
          </p:nvSpPr>
          <p:spPr bwMode="auto">
            <a:xfrm>
              <a:off x="5529" y="2029"/>
              <a:ext cx="0" cy="140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63"/>
            <p:cNvSpPr>
              <a:spLocks noChangeArrowheads="1"/>
            </p:cNvSpPr>
            <p:nvPr/>
          </p:nvSpPr>
          <p:spPr bwMode="auto">
            <a:xfrm>
              <a:off x="5529" y="2029"/>
              <a:ext cx="6" cy="14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Line 64"/>
            <p:cNvSpPr>
              <a:spLocks noChangeShapeType="1"/>
            </p:cNvSpPr>
            <p:nvPr/>
          </p:nvSpPr>
          <p:spPr bwMode="auto">
            <a:xfrm>
              <a:off x="4036" y="343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65"/>
            <p:cNvSpPr>
              <a:spLocks noChangeArrowheads="1"/>
            </p:cNvSpPr>
            <p:nvPr/>
          </p:nvSpPr>
          <p:spPr bwMode="auto">
            <a:xfrm>
              <a:off x="4036" y="343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Line 66"/>
            <p:cNvSpPr>
              <a:spLocks noChangeShapeType="1"/>
            </p:cNvSpPr>
            <p:nvPr/>
          </p:nvSpPr>
          <p:spPr bwMode="auto">
            <a:xfrm>
              <a:off x="4783" y="343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67"/>
            <p:cNvSpPr>
              <a:spLocks noChangeArrowheads="1"/>
            </p:cNvSpPr>
            <p:nvPr/>
          </p:nvSpPr>
          <p:spPr bwMode="auto">
            <a:xfrm>
              <a:off x="4783" y="3435"/>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Line 68"/>
            <p:cNvSpPr>
              <a:spLocks noChangeShapeType="1"/>
            </p:cNvSpPr>
            <p:nvPr/>
          </p:nvSpPr>
          <p:spPr bwMode="auto">
            <a:xfrm>
              <a:off x="5529" y="343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69"/>
            <p:cNvSpPr>
              <a:spLocks noChangeArrowheads="1"/>
            </p:cNvSpPr>
            <p:nvPr/>
          </p:nvSpPr>
          <p:spPr bwMode="auto">
            <a:xfrm>
              <a:off x="5529" y="343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Line 70"/>
            <p:cNvSpPr>
              <a:spLocks noChangeShapeType="1"/>
            </p:cNvSpPr>
            <p:nvPr/>
          </p:nvSpPr>
          <p:spPr bwMode="auto">
            <a:xfrm>
              <a:off x="5535" y="202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71"/>
            <p:cNvSpPr>
              <a:spLocks noChangeArrowheads="1"/>
            </p:cNvSpPr>
            <p:nvPr/>
          </p:nvSpPr>
          <p:spPr bwMode="auto">
            <a:xfrm>
              <a:off x="5535" y="202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Line 72"/>
            <p:cNvSpPr>
              <a:spLocks noChangeShapeType="1"/>
            </p:cNvSpPr>
            <p:nvPr/>
          </p:nvSpPr>
          <p:spPr bwMode="auto">
            <a:xfrm>
              <a:off x="5535" y="217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73"/>
            <p:cNvSpPr>
              <a:spLocks noChangeArrowheads="1"/>
            </p:cNvSpPr>
            <p:nvPr/>
          </p:nvSpPr>
          <p:spPr bwMode="auto">
            <a:xfrm>
              <a:off x="5535" y="217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Line 74"/>
            <p:cNvSpPr>
              <a:spLocks noChangeShapeType="1"/>
            </p:cNvSpPr>
            <p:nvPr/>
          </p:nvSpPr>
          <p:spPr bwMode="auto">
            <a:xfrm>
              <a:off x="5535" y="227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75"/>
            <p:cNvSpPr>
              <a:spLocks noChangeArrowheads="1"/>
            </p:cNvSpPr>
            <p:nvPr/>
          </p:nvSpPr>
          <p:spPr bwMode="auto">
            <a:xfrm>
              <a:off x="5535" y="2272"/>
              <a:ext cx="6"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76"/>
            <p:cNvSpPr>
              <a:spLocks noChangeShapeType="1"/>
            </p:cNvSpPr>
            <p:nvPr/>
          </p:nvSpPr>
          <p:spPr bwMode="auto">
            <a:xfrm>
              <a:off x="5535" y="246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Rectangle 77"/>
            <p:cNvSpPr>
              <a:spLocks noChangeArrowheads="1"/>
            </p:cNvSpPr>
            <p:nvPr/>
          </p:nvSpPr>
          <p:spPr bwMode="auto">
            <a:xfrm>
              <a:off x="5535" y="246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78"/>
            <p:cNvSpPr>
              <a:spLocks noChangeShapeType="1"/>
            </p:cNvSpPr>
            <p:nvPr/>
          </p:nvSpPr>
          <p:spPr bwMode="auto">
            <a:xfrm>
              <a:off x="5535" y="256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Rectangle 79"/>
            <p:cNvSpPr>
              <a:spLocks noChangeArrowheads="1"/>
            </p:cNvSpPr>
            <p:nvPr/>
          </p:nvSpPr>
          <p:spPr bwMode="auto">
            <a:xfrm>
              <a:off x="5535" y="256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0"/>
            <p:cNvSpPr>
              <a:spLocks noChangeShapeType="1"/>
            </p:cNvSpPr>
            <p:nvPr/>
          </p:nvSpPr>
          <p:spPr bwMode="auto">
            <a:xfrm>
              <a:off x="5535" y="266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Rectangle 81"/>
            <p:cNvSpPr>
              <a:spLocks noChangeArrowheads="1"/>
            </p:cNvSpPr>
            <p:nvPr/>
          </p:nvSpPr>
          <p:spPr bwMode="auto">
            <a:xfrm>
              <a:off x="5535" y="266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Line 82"/>
            <p:cNvSpPr>
              <a:spLocks noChangeShapeType="1"/>
            </p:cNvSpPr>
            <p:nvPr/>
          </p:nvSpPr>
          <p:spPr bwMode="auto">
            <a:xfrm>
              <a:off x="5535" y="275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Rectangle 83"/>
            <p:cNvSpPr>
              <a:spLocks noChangeArrowheads="1"/>
            </p:cNvSpPr>
            <p:nvPr/>
          </p:nvSpPr>
          <p:spPr bwMode="auto">
            <a:xfrm>
              <a:off x="5535" y="275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Line 84"/>
            <p:cNvSpPr>
              <a:spLocks noChangeShapeType="1"/>
            </p:cNvSpPr>
            <p:nvPr/>
          </p:nvSpPr>
          <p:spPr bwMode="auto">
            <a:xfrm>
              <a:off x="5535" y="285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Rectangle 85"/>
            <p:cNvSpPr>
              <a:spLocks noChangeArrowheads="1"/>
            </p:cNvSpPr>
            <p:nvPr/>
          </p:nvSpPr>
          <p:spPr bwMode="auto">
            <a:xfrm>
              <a:off x="5535" y="285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Line 86"/>
            <p:cNvSpPr>
              <a:spLocks noChangeShapeType="1"/>
            </p:cNvSpPr>
            <p:nvPr/>
          </p:nvSpPr>
          <p:spPr bwMode="auto">
            <a:xfrm>
              <a:off x="5535" y="294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Rectangle 87"/>
            <p:cNvSpPr>
              <a:spLocks noChangeArrowheads="1"/>
            </p:cNvSpPr>
            <p:nvPr/>
          </p:nvSpPr>
          <p:spPr bwMode="auto">
            <a:xfrm>
              <a:off x="5535" y="294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Line 88"/>
            <p:cNvSpPr>
              <a:spLocks noChangeShapeType="1"/>
            </p:cNvSpPr>
            <p:nvPr/>
          </p:nvSpPr>
          <p:spPr bwMode="auto">
            <a:xfrm>
              <a:off x="5535" y="304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Rectangle 89"/>
            <p:cNvSpPr>
              <a:spLocks noChangeArrowheads="1"/>
            </p:cNvSpPr>
            <p:nvPr/>
          </p:nvSpPr>
          <p:spPr bwMode="auto">
            <a:xfrm>
              <a:off x="5535" y="304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Line 90"/>
            <p:cNvSpPr>
              <a:spLocks noChangeShapeType="1"/>
            </p:cNvSpPr>
            <p:nvPr/>
          </p:nvSpPr>
          <p:spPr bwMode="auto">
            <a:xfrm>
              <a:off x="5535" y="31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Rectangle 91"/>
            <p:cNvSpPr>
              <a:spLocks noChangeArrowheads="1"/>
            </p:cNvSpPr>
            <p:nvPr/>
          </p:nvSpPr>
          <p:spPr bwMode="auto">
            <a:xfrm>
              <a:off x="5535" y="314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Line 92"/>
            <p:cNvSpPr>
              <a:spLocks noChangeShapeType="1"/>
            </p:cNvSpPr>
            <p:nvPr/>
          </p:nvSpPr>
          <p:spPr bwMode="auto">
            <a:xfrm>
              <a:off x="5535" y="323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Rectangle 93"/>
            <p:cNvSpPr>
              <a:spLocks noChangeArrowheads="1"/>
            </p:cNvSpPr>
            <p:nvPr/>
          </p:nvSpPr>
          <p:spPr bwMode="auto">
            <a:xfrm>
              <a:off x="5535" y="323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Line 94"/>
            <p:cNvSpPr>
              <a:spLocks noChangeShapeType="1"/>
            </p:cNvSpPr>
            <p:nvPr/>
          </p:nvSpPr>
          <p:spPr bwMode="auto">
            <a:xfrm>
              <a:off x="5535" y="333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 name="Rectangle 95"/>
            <p:cNvSpPr>
              <a:spLocks noChangeArrowheads="1"/>
            </p:cNvSpPr>
            <p:nvPr/>
          </p:nvSpPr>
          <p:spPr bwMode="auto">
            <a:xfrm>
              <a:off x="5535" y="333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Line 96"/>
            <p:cNvSpPr>
              <a:spLocks noChangeShapeType="1"/>
            </p:cNvSpPr>
            <p:nvPr/>
          </p:nvSpPr>
          <p:spPr bwMode="auto">
            <a:xfrm>
              <a:off x="5535" y="342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Rectangle 97"/>
            <p:cNvSpPr>
              <a:spLocks noChangeArrowheads="1"/>
            </p:cNvSpPr>
            <p:nvPr/>
          </p:nvSpPr>
          <p:spPr bwMode="auto">
            <a:xfrm>
              <a:off x="5535" y="342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07326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940" y="365126"/>
            <a:ext cx="8486945" cy="991611"/>
          </a:xfrm>
        </p:spPr>
        <p:txBody>
          <a:bodyPr>
            <a:normAutofit/>
          </a:bodyPr>
          <a:lstStyle/>
          <a:p>
            <a:r>
              <a:rPr lang="en-US" sz="4000" dirty="0">
                <a:solidFill>
                  <a:srgbClr val="06899D"/>
                </a:solidFill>
              </a:rPr>
              <a:t>Dependent Life &amp; AD&amp;D</a:t>
            </a:r>
          </a:p>
        </p:txBody>
      </p:sp>
      <p:sp>
        <p:nvSpPr>
          <p:cNvPr id="8" name="Slide Number Placeholder 7"/>
          <p:cNvSpPr>
            <a:spLocks noGrp="1"/>
          </p:cNvSpPr>
          <p:nvPr>
            <p:ph type="sldNum" sz="quarter" idx="12"/>
          </p:nvPr>
        </p:nvSpPr>
        <p:spPr>
          <a:xfrm>
            <a:off x="457200" y="6356352"/>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61841-862A-E248-8A2E-7CC9D5DF13AE}" type="slidenum">
              <a:rPr lang="en-US" smtClean="0"/>
              <a:pPr/>
              <a:t>22</a:t>
            </a:fld>
            <a:endParaRPr lang="en-US" dirty="0"/>
          </a:p>
        </p:txBody>
      </p:sp>
      <p:sp>
        <p:nvSpPr>
          <p:cNvPr id="11" name="Content Placeholder 3"/>
          <p:cNvSpPr>
            <a:spLocks noGrp="1"/>
          </p:cNvSpPr>
          <p:nvPr>
            <p:ph sz="half" idx="2"/>
          </p:nvPr>
        </p:nvSpPr>
        <p:spPr>
          <a:xfrm>
            <a:off x="549871" y="3981424"/>
            <a:ext cx="8044258" cy="2755510"/>
          </a:xfrm>
        </p:spPr>
        <p:txBody>
          <a:bodyPr>
            <a:normAutofit fontScale="92500" lnSpcReduction="20000"/>
          </a:bodyPr>
          <a:lstStyle/>
          <a:p>
            <a:r>
              <a:rPr lang="en-US" dirty="0"/>
              <a:t>Accidental Death and Dismemberment (AD&amp;D)</a:t>
            </a:r>
          </a:p>
          <a:p>
            <a:pPr lvl="1"/>
            <a:r>
              <a:rPr lang="en-US" sz="2200" dirty="0"/>
              <a:t>1x-6x salary</a:t>
            </a:r>
          </a:p>
          <a:p>
            <a:pPr lvl="1"/>
            <a:r>
              <a:rPr lang="en-US" sz="2200" dirty="0"/>
              <a:t>Maximum allowed: $500,000 (rounded to the next $1,000)</a:t>
            </a:r>
          </a:p>
          <a:p>
            <a:pPr lvl="1"/>
            <a:r>
              <a:rPr lang="en-US" sz="2200" dirty="0"/>
              <a:t>Voluntary Benefit (You pay all of it via payroll deduction)</a:t>
            </a:r>
          </a:p>
          <a:p>
            <a:pPr lvl="1"/>
            <a:r>
              <a:rPr lang="en-US" sz="2200" dirty="0"/>
              <a:t>No EOI required</a:t>
            </a:r>
          </a:p>
          <a:p>
            <a:pPr lvl="1"/>
            <a:r>
              <a:rPr lang="en-US" sz="2200" dirty="0"/>
              <a:t>Family</a:t>
            </a:r>
          </a:p>
          <a:p>
            <a:pPr lvl="2"/>
            <a:r>
              <a:rPr lang="en-US" dirty="0"/>
              <a:t>Spouse: 60% of Principal covered</a:t>
            </a:r>
          </a:p>
          <a:p>
            <a:pPr lvl="2"/>
            <a:r>
              <a:rPr lang="en-US" dirty="0"/>
              <a:t>Children Only: 20% of Principal covered</a:t>
            </a:r>
          </a:p>
          <a:p>
            <a:pPr lvl="2"/>
            <a:r>
              <a:rPr lang="en-US" dirty="0"/>
              <a:t>Spouse &amp; Children: 50% &amp; 15%, respectively</a:t>
            </a:r>
          </a:p>
        </p:txBody>
      </p:sp>
      <p:sp>
        <p:nvSpPr>
          <p:cNvPr id="12" name="Content Placeholder 3"/>
          <p:cNvSpPr>
            <a:spLocks noGrp="1"/>
          </p:cNvSpPr>
          <p:nvPr>
            <p:ph sz="half" idx="2"/>
          </p:nvPr>
        </p:nvSpPr>
        <p:spPr>
          <a:xfrm>
            <a:off x="457200" y="1168124"/>
            <a:ext cx="8044258" cy="1406968"/>
          </a:xfrm>
        </p:spPr>
        <p:txBody>
          <a:bodyPr>
            <a:normAutofit fontScale="85000" lnSpcReduction="10000"/>
          </a:bodyPr>
          <a:lstStyle/>
          <a:p>
            <a:r>
              <a:rPr lang="en-US" dirty="0"/>
              <a:t>Supplemental Dependent Life</a:t>
            </a:r>
          </a:p>
          <a:p>
            <a:pPr lvl="1"/>
            <a:r>
              <a:rPr lang="en-US" dirty="0"/>
              <a:t>Voluntary Benefit (You pay all of it via payroll deduction)</a:t>
            </a:r>
          </a:p>
          <a:p>
            <a:pPr lvl="1"/>
            <a:r>
              <a:rPr lang="en-US" dirty="0"/>
              <a:t>EOI required if increase the amount for future election more than 31 days after initial eligibility date or date a new dependent is acquired</a:t>
            </a:r>
          </a:p>
        </p:txBody>
      </p:sp>
      <p:pic>
        <p:nvPicPr>
          <p:cNvPr id="13" name="Content Placeholder 8">
            <a:extLst>
              <a:ext uri="{FF2B5EF4-FFF2-40B4-BE49-F238E27FC236}">
                <a16:creationId xmlns:a16="http://schemas.microsoft.com/office/drawing/2014/main" id="{FB5D6767-1C14-42AA-A45E-1E699154FC68}"/>
              </a:ext>
            </a:extLst>
          </p:cNvPr>
          <p:cNvPicPr>
            <a:picLocks noGrp="1" noChangeAspect="1"/>
          </p:cNvPicPr>
          <p:nvPr>
            <p:ph sz="half" idx="2"/>
          </p:nvPr>
        </p:nvPicPr>
        <p:blipFill rotWithShape="1">
          <a:blip r:embed="rId3"/>
          <a:srcRect l="995" t="11011" r="791" b="50403"/>
          <a:stretch/>
        </p:blipFill>
        <p:spPr>
          <a:xfrm>
            <a:off x="133184" y="2593158"/>
            <a:ext cx="5895174" cy="1263386"/>
          </a:xfrm>
          <a:prstGeom prst="rect">
            <a:avLst/>
          </a:prstGeom>
          <a:ln>
            <a:solidFill>
              <a:schemeClr val="tx1"/>
            </a:solidFill>
          </a:ln>
        </p:spPr>
      </p:pic>
      <p:graphicFrame>
        <p:nvGraphicFramePr>
          <p:cNvPr id="3" name="Table 3">
            <a:extLst>
              <a:ext uri="{FF2B5EF4-FFF2-40B4-BE49-F238E27FC236}">
                <a16:creationId xmlns:a16="http://schemas.microsoft.com/office/drawing/2014/main" id="{F29EA3C2-4F09-4864-A86C-6ADDEDF934B4}"/>
              </a:ext>
            </a:extLst>
          </p:cNvPr>
          <p:cNvGraphicFramePr>
            <a:graphicFrameLocks noGrp="1"/>
          </p:cNvGraphicFramePr>
          <p:nvPr>
            <p:extLst>
              <p:ext uri="{D42A27DB-BD31-4B8C-83A1-F6EECF244321}">
                <p14:modId xmlns:p14="http://schemas.microsoft.com/office/powerpoint/2010/main" val="126990310"/>
              </p:ext>
            </p:extLst>
          </p:nvPr>
        </p:nvGraphicFramePr>
        <p:xfrm>
          <a:off x="6309360" y="5220755"/>
          <a:ext cx="2377440" cy="112014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4230882761"/>
                    </a:ext>
                  </a:extLst>
                </a:gridCol>
                <a:gridCol w="914400">
                  <a:extLst>
                    <a:ext uri="{9D8B030D-6E8A-4147-A177-3AD203B41FA5}">
                      <a16:colId xmlns:a16="http://schemas.microsoft.com/office/drawing/2014/main" val="1503191256"/>
                    </a:ext>
                  </a:extLst>
                </a:gridCol>
              </a:tblGrid>
              <a:tr h="274320">
                <a:tc gridSpan="2">
                  <a:txBody>
                    <a:bodyPr/>
                    <a:lstStyle/>
                    <a:p>
                      <a:pPr algn="ctr"/>
                      <a:r>
                        <a:rPr lang="en-US" sz="1050" dirty="0">
                          <a:solidFill>
                            <a:srgbClr val="FFFFFF"/>
                          </a:solidFill>
                        </a:rPr>
                        <a:t>Premium Rates - $1,000 (Monthly)</a:t>
                      </a:r>
                    </a:p>
                  </a:txBody>
                  <a:tcPr anchor="ctr">
                    <a:solidFill>
                      <a:srgbClr val="05899D"/>
                    </a:solidFill>
                  </a:tcPr>
                </a:tc>
                <a:tc hMerge="1">
                  <a:txBody>
                    <a:bodyPr/>
                    <a:lstStyle/>
                    <a:p>
                      <a:endParaRPr lang="en-US" dirty="0"/>
                    </a:p>
                  </a:txBody>
                  <a:tcPr/>
                </a:tc>
                <a:extLst>
                  <a:ext uri="{0D108BD9-81ED-4DB2-BD59-A6C34878D82A}">
                    <a16:rowId xmlns:a16="http://schemas.microsoft.com/office/drawing/2014/main" val="757270615"/>
                  </a:ext>
                </a:extLst>
              </a:tr>
              <a:tr h="274320">
                <a:tc>
                  <a:txBody>
                    <a:bodyPr/>
                    <a:lstStyle/>
                    <a:p>
                      <a:r>
                        <a:rPr lang="en-US" sz="1050" dirty="0"/>
                        <a:t>Employee Only</a:t>
                      </a:r>
                    </a:p>
                  </a:txBody>
                  <a:tcPr anchor="ctr"/>
                </a:tc>
                <a:tc>
                  <a:txBody>
                    <a:bodyPr/>
                    <a:lstStyle/>
                    <a:p>
                      <a:pPr algn="ctr"/>
                      <a:r>
                        <a:rPr lang="en-US" sz="1050" dirty="0"/>
                        <a:t>$0.027</a:t>
                      </a:r>
                      <a:endParaRPr lang="en-US" sz="1400" dirty="0"/>
                    </a:p>
                  </a:txBody>
                  <a:tcPr anchor="ctr"/>
                </a:tc>
                <a:extLst>
                  <a:ext uri="{0D108BD9-81ED-4DB2-BD59-A6C34878D82A}">
                    <a16:rowId xmlns:a16="http://schemas.microsoft.com/office/drawing/2014/main" val="3531258005"/>
                  </a:ext>
                </a:extLst>
              </a:tr>
              <a:tr h="370840">
                <a:tc>
                  <a:txBody>
                    <a:bodyPr/>
                    <a:lstStyle/>
                    <a:p>
                      <a:r>
                        <a:rPr lang="en-US" sz="1050" dirty="0"/>
                        <a:t>Employee + Spouse; Employee + Child(ren); Employee + Family</a:t>
                      </a:r>
                    </a:p>
                  </a:txBody>
                  <a:tcPr anchor="ctr"/>
                </a:tc>
                <a:tc>
                  <a:txBody>
                    <a:bodyPr/>
                    <a:lstStyle/>
                    <a:p>
                      <a:pPr algn="ctr"/>
                      <a:r>
                        <a:rPr kumimoji="0" lang="en-US" sz="1050" b="0" i="0" u="none" strike="noStrike" kern="1200" cap="none" spc="0" normalizeH="0" baseline="0" noProof="0" dirty="0">
                          <a:ln>
                            <a:noFill/>
                          </a:ln>
                          <a:solidFill>
                            <a:srgbClr val="05899D"/>
                          </a:solidFill>
                          <a:effectLst/>
                          <a:uLnTx/>
                          <a:uFillTx/>
                          <a:latin typeface="+mn-lt"/>
                          <a:ea typeface="+mn-ea"/>
                          <a:cs typeface="+mn-cs"/>
                        </a:rPr>
                        <a:t>$0.045</a:t>
                      </a:r>
                      <a:endParaRPr lang="en-US" sz="1400" dirty="0"/>
                    </a:p>
                  </a:txBody>
                  <a:tcPr anchor="ctr"/>
                </a:tc>
                <a:extLst>
                  <a:ext uri="{0D108BD9-81ED-4DB2-BD59-A6C34878D82A}">
                    <a16:rowId xmlns:a16="http://schemas.microsoft.com/office/drawing/2014/main" val="3763922923"/>
                  </a:ext>
                </a:extLst>
              </a:tr>
            </a:tbl>
          </a:graphicData>
        </a:graphic>
      </p:graphicFrame>
      <p:graphicFrame>
        <p:nvGraphicFramePr>
          <p:cNvPr id="10" name="Table 3">
            <a:extLst>
              <a:ext uri="{FF2B5EF4-FFF2-40B4-BE49-F238E27FC236}">
                <a16:creationId xmlns:a16="http://schemas.microsoft.com/office/drawing/2014/main" id="{53F21BF8-4288-42B1-BB87-20BC060A7781}"/>
              </a:ext>
            </a:extLst>
          </p:cNvPr>
          <p:cNvGraphicFramePr>
            <a:graphicFrameLocks noGrp="1"/>
          </p:cNvGraphicFramePr>
          <p:nvPr>
            <p:extLst>
              <p:ext uri="{D42A27DB-BD31-4B8C-83A1-F6EECF244321}">
                <p14:modId xmlns:p14="http://schemas.microsoft.com/office/powerpoint/2010/main" val="151515239"/>
              </p:ext>
            </p:extLst>
          </p:nvPr>
        </p:nvGraphicFramePr>
        <p:xfrm>
          <a:off x="6309360" y="2590549"/>
          <a:ext cx="2377440" cy="1263388"/>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4230882761"/>
                    </a:ext>
                  </a:extLst>
                </a:gridCol>
                <a:gridCol w="914400">
                  <a:extLst>
                    <a:ext uri="{9D8B030D-6E8A-4147-A177-3AD203B41FA5}">
                      <a16:colId xmlns:a16="http://schemas.microsoft.com/office/drawing/2014/main" val="1503191256"/>
                    </a:ext>
                  </a:extLst>
                </a:gridCol>
              </a:tblGrid>
              <a:tr h="315847">
                <a:tc gridSpan="2">
                  <a:txBody>
                    <a:bodyPr/>
                    <a:lstStyle/>
                    <a:p>
                      <a:pPr algn="ctr"/>
                      <a:r>
                        <a:rPr lang="en-US" sz="1050" dirty="0">
                          <a:solidFill>
                            <a:srgbClr val="FFFFFF"/>
                          </a:solidFill>
                        </a:rPr>
                        <a:t>Premium Rates (Monthly)</a:t>
                      </a:r>
                    </a:p>
                  </a:txBody>
                  <a:tcPr anchor="ctr">
                    <a:solidFill>
                      <a:srgbClr val="05899D"/>
                    </a:solidFill>
                  </a:tcPr>
                </a:tc>
                <a:tc hMerge="1">
                  <a:txBody>
                    <a:bodyPr/>
                    <a:lstStyle/>
                    <a:p>
                      <a:endParaRPr lang="en-US" dirty="0"/>
                    </a:p>
                  </a:txBody>
                  <a:tcPr/>
                </a:tc>
                <a:extLst>
                  <a:ext uri="{0D108BD9-81ED-4DB2-BD59-A6C34878D82A}">
                    <a16:rowId xmlns:a16="http://schemas.microsoft.com/office/drawing/2014/main" val="757270615"/>
                  </a:ext>
                </a:extLst>
              </a:tr>
              <a:tr h="315847">
                <a:tc>
                  <a:txBody>
                    <a:bodyPr/>
                    <a:lstStyle/>
                    <a:p>
                      <a:r>
                        <a:rPr lang="en-US" sz="1050" dirty="0"/>
                        <a:t>Option 1</a:t>
                      </a:r>
                    </a:p>
                  </a:txBody>
                  <a:tcPr anchor="ctr"/>
                </a:tc>
                <a:tc>
                  <a:txBody>
                    <a:bodyPr/>
                    <a:lstStyle/>
                    <a:p>
                      <a:pPr algn="ctr"/>
                      <a:r>
                        <a:rPr lang="en-US" sz="1050" dirty="0"/>
                        <a:t>$2.40</a:t>
                      </a:r>
                      <a:endParaRPr lang="en-US" sz="1400" dirty="0"/>
                    </a:p>
                  </a:txBody>
                  <a:tcPr anchor="ctr"/>
                </a:tc>
                <a:extLst>
                  <a:ext uri="{0D108BD9-81ED-4DB2-BD59-A6C34878D82A}">
                    <a16:rowId xmlns:a16="http://schemas.microsoft.com/office/drawing/2014/main" val="3531258005"/>
                  </a:ext>
                </a:extLst>
              </a:tr>
              <a:tr h="315847">
                <a:tc>
                  <a:txBody>
                    <a:bodyPr/>
                    <a:lstStyle/>
                    <a:p>
                      <a:r>
                        <a:rPr lang="en-US" sz="1050" dirty="0"/>
                        <a:t>Option 2</a:t>
                      </a:r>
                    </a:p>
                  </a:txBody>
                  <a:tcPr anchor="ctr"/>
                </a:tc>
                <a:tc>
                  <a:txBody>
                    <a:bodyPr/>
                    <a:lstStyle/>
                    <a:p>
                      <a:pPr algn="ctr"/>
                      <a:r>
                        <a:rPr kumimoji="0" lang="en-US" sz="1050" b="0" i="0" u="none" strike="noStrike" kern="1200" cap="none" spc="0" normalizeH="0" baseline="0" noProof="0" dirty="0">
                          <a:ln>
                            <a:noFill/>
                          </a:ln>
                          <a:solidFill>
                            <a:srgbClr val="05899D"/>
                          </a:solidFill>
                          <a:effectLst/>
                          <a:uLnTx/>
                          <a:uFillTx/>
                          <a:latin typeface="+mn-lt"/>
                          <a:ea typeface="+mn-ea"/>
                          <a:cs typeface="+mn-cs"/>
                        </a:rPr>
                        <a:t>$1.20</a:t>
                      </a:r>
                      <a:endParaRPr lang="en-US" sz="1400" dirty="0"/>
                    </a:p>
                  </a:txBody>
                  <a:tcPr anchor="ctr"/>
                </a:tc>
                <a:extLst>
                  <a:ext uri="{0D108BD9-81ED-4DB2-BD59-A6C34878D82A}">
                    <a16:rowId xmlns:a16="http://schemas.microsoft.com/office/drawing/2014/main" val="3763922923"/>
                  </a:ext>
                </a:extLst>
              </a:tr>
              <a:tr h="315847">
                <a:tc>
                  <a:txBody>
                    <a:bodyPr/>
                    <a:lstStyle/>
                    <a:p>
                      <a:r>
                        <a:rPr lang="en-US" sz="1050" dirty="0"/>
                        <a:t>Option 3</a:t>
                      </a:r>
                    </a:p>
                  </a:txBody>
                  <a:tcPr anchor="ctr"/>
                </a:tc>
                <a:tc>
                  <a:txBody>
                    <a:bodyPr/>
                    <a:lstStyle/>
                    <a:p>
                      <a:pPr algn="ctr"/>
                      <a:r>
                        <a:rPr kumimoji="0" lang="en-US" sz="1050" b="0" i="0" u="none" strike="noStrike" kern="1200" cap="none" spc="0" normalizeH="0" baseline="0" noProof="0" dirty="0">
                          <a:ln>
                            <a:noFill/>
                          </a:ln>
                          <a:solidFill>
                            <a:srgbClr val="05899D"/>
                          </a:solidFill>
                          <a:effectLst/>
                          <a:uLnTx/>
                          <a:uFillTx/>
                          <a:latin typeface="+mn-lt"/>
                          <a:ea typeface="+mn-ea"/>
                          <a:cs typeface="+mn-cs"/>
                        </a:rPr>
                        <a:t>$4.80</a:t>
                      </a:r>
                      <a:endParaRPr lang="en-US" sz="1400" dirty="0"/>
                    </a:p>
                  </a:txBody>
                  <a:tcPr anchor="ctr"/>
                </a:tc>
                <a:extLst>
                  <a:ext uri="{0D108BD9-81ED-4DB2-BD59-A6C34878D82A}">
                    <a16:rowId xmlns:a16="http://schemas.microsoft.com/office/drawing/2014/main" val="2568875367"/>
                  </a:ext>
                </a:extLst>
              </a:tr>
            </a:tbl>
          </a:graphicData>
        </a:graphic>
      </p:graphicFrame>
    </p:spTree>
    <p:extLst>
      <p:ext uri="{BB962C8B-B14F-4D97-AF65-F5344CB8AC3E}">
        <p14:creationId xmlns:p14="http://schemas.microsoft.com/office/powerpoint/2010/main" val="915918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365126"/>
            <a:ext cx="8320598" cy="1325563"/>
          </a:xfrm>
        </p:spPr>
        <p:txBody>
          <a:bodyPr>
            <a:normAutofit/>
          </a:bodyPr>
          <a:lstStyle/>
          <a:p>
            <a:r>
              <a:rPr lang="en-US" sz="4000" dirty="0">
                <a:solidFill>
                  <a:srgbClr val="06899D"/>
                </a:solidFill>
              </a:rPr>
              <a:t>Income Protection</a:t>
            </a:r>
          </a:p>
        </p:txBody>
      </p:sp>
      <p:sp>
        <p:nvSpPr>
          <p:cNvPr id="3" name="Text Placeholder 2"/>
          <p:cNvSpPr>
            <a:spLocks noGrp="1"/>
          </p:cNvSpPr>
          <p:nvPr>
            <p:ph type="body" idx="1"/>
          </p:nvPr>
        </p:nvSpPr>
        <p:spPr>
          <a:xfrm>
            <a:off x="457200" y="1832120"/>
            <a:ext cx="8123274" cy="4770071"/>
          </a:xfrm>
        </p:spPr>
        <p:txBody>
          <a:bodyPr anchor="t">
            <a:normAutofit lnSpcReduction="10000"/>
          </a:bodyPr>
          <a:lstStyle/>
          <a:p>
            <a:r>
              <a:rPr lang="en-US" b="0" dirty="0"/>
              <a:t>Disability insurance can replace a portion of your income if you are unable to work. </a:t>
            </a:r>
          </a:p>
          <a:p>
            <a:endParaRPr lang="en-US" dirty="0">
              <a:solidFill>
                <a:schemeClr val="accent2"/>
              </a:solidFill>
            </a:endParaRPr>
          </a:p>
          <a:p>
            <a:pPr marL="342900" indent="-342900">
              <a:buFont typeface="Arial" panose="020B0604020202020204" pitchFamily="34" charset="0"/>
              <a:buChar char="•"/>
            </a:pPr>
            <a:r>
              <a:rPr lang="en-US" dirty="0">
                <a:solidFill>
                  <a:schemeClr val="tx1"/>
                </a:solidFill>
              </a:rPr>
              <a:t>Short Term Disability</a:t>
            </a:r>
          </a:p>
          <a:p>
            <a:pPr marL="800100" lvl="1" indent="-342900">
              <a:buFont typeface="Arial" panose="020B0604020202020204" pitchFamily="34" charset="0"/>
              <a:buChar char="•"/>
            </a:pPr>
            <a:r>
              <a:rPr lang="en-US" sz="1800" b="0" dirty="0"/>
              <a:t>No cost to employees</a:t>
            </a:r>
          </a:p>
          <a:p>
            <a:pPr marL="800100" lvl="1" indent="-342900">
              <a:buFont typeface="Arial" panose="020B0604020202020204" pitchFamily="34" charset="0"/>
              <a:buChar char="•"/>
            </a:pPr>
            <a:r>
              <a:rPr lang="en-US" sz="1800" b="0" dirty="0"/>
              <a:t>Based on Tenure</a:t>
            </a:r>
          </a:p>
          <a:p>
            <a:pPr marL="800100" lvl="1" indent="-342900">
              <a:buFont typeface="Arial" panose="020B0604020202020204" pitchFamily="34" charset="0"/>
              <a:buChar char="•"/>
            </a:pPr>
            <a:r>
              <a:rPr lang="en-US" sz="1800" b="0" dirty="0"/>
              <a:t>26 Total Weeks Maximum</a:t>
            </a:r>
          </a:p>
          <a:p>
            <a:pPr marL="800100" lvl="1" indent="-342900">
              <a:buFont typeface="Arial" panose="020B0604020202020204" pitchFamily="34" charset="0"/>
              <a:buChar char="•"/>
            </a:pPr>
            <a:r>
              <a:rPr lang="en-US" sz="1800" b="0" dirty="0"/>
              <a:t>1</a:t>
            </a:r>
            <a:r>
              <a:rPr lang="en-US" sz="1800" b="0" baseline="30000" dirty="0"/>
              <a:t>st</a:t>
            </a:r>
            <a:r>
              <a:rPr lang="en-US" sz="1800" b="0" dirty="0"/>
              <a:t> week uses PTO</a:t>
            </a:r>
            <a:endParaRPr lang="en-US" sz="1800" b="0"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Long Term Disability</a:t>
            </a:r>
          </a:p>
          <a:p>
            <a:pPr marL="800100" lvl="1" indent="-342900">
              <a:buFont typeface="Arial" panose="020B0604020202020204" pitchFamily="34" charset="0"/>
              <a:buChar char="•"/>
            </a:pPr>
            <a:r>
              <a:rPr lang="en-US" sz="1800" b="0" dirty="0"/>
              <a:t>No cost to employees</a:t>
            </a:r>
          </a:p>
          <a:p>
            <a:pPr marL="800100" lvl="1" indent="-342900">
              <a:buFont typeface="Arial" panose="020B0604020202020204" pitchFamily="34" charset="0"/>
              <a:buChar char="•"/>
            </a:pPr>
            <a:r>
              <a:rPr lang="en-US" sz="1800" b="0" dirty="0"/>
              <a:t>Eligible when employed for 12 continuous months</a:t>
            </a:r>
          </a:p>
          <a:p>
            <a:pPr marL="800100" lvl="1" indent="-342900">
              <a:buFont typeface="Arial" panose="020B0604020202020204" pitchFamily="34" charset="0"/>
              <a:buChar char="•"/>
            </a:pPr>
            <a:r>
              <a:rPr lang="en-US" sz="1800" b="0" dirty="0"/>
              <a:t>26-Week Elimination Period</a:t>
            </a:r>
          </a:p>
          <a:p>
            <a:pPr marL="800100" lvl="1" indent="-342900">
              <a:buFont typeface="Arial" panose="020B0604020202020204" pitchFamily="34" charset="0"/>
              <a:buChar char="•"/>
            </a:pPr>
            <a:r>
              <a:rPr lang="en-US" sz="1800" b="0" dirty="0"/>
              <a:t>Pay for Employee portion of benefits</a:t>
            </a:r>
          </a:p>
        </p:txBody>
      </p:sp>
      <p:sp>
        <p:nvSpPr>
          <p:cNvPr id="8" name="Slide Number Placeholder 7"/>
          <p:cNvSpPr>
            <a:spLocks noGrp="1"/>
          </p:cNvSpPr>
          <p:nvPr>
            <p:ph type="sldNum" sz="quarter" idx="12"/>
          </p:nvPr>
        </p:nvSpPr>
        <p:spPr>
          <a:xfrm>
            <a:off x="457200" y="6356352"/>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61841-862A-E248-8A2E-7CC9D5DF13AE}" type="slidenum">
              <a:rPr lang="en-US" smtClean="0"/>
              <a:pPr/>
              <a:t>23</a:t>
            </a:fld>
            <a:endParaRPr lang="en-US" dirty="0"/>
          </a:p>
        </p:txBody>
      </p:sp>
      <p:sp>
        <p:nvSpPr>
          <p:cNvPr id="9" name="TextBox 8"/>
          <p:cNvSpPr txBox="1"/>
          <p:nvPr/>
        </p:nvSpPr>
        <p:spPr>
          <a:xfrm>
            <a:off x="457200" y="1327754"/>
            <a:ext cx="8045845" cy="523220"/>
          </a:xfrm>
          <a:prstGeom prst="rect">
            <a:avLst/>
          </a:prstGeom>
          <a:noFill/>
        </p:spPr>
        <p:txBody>
          <a:bodyPr wrap="square" rtlCol="0">
            <a:spAutoFit/>
          </a:bodyPr>
          <a:lstStyle/>
          <a:p>
            <a:r>
              <a:rPr lang="en-US" sz="2800" b="1" dirty="0">
                <a:solidFill>
                  <a:schemeClr val="accent3"/>
                </a:solidFill>
              </a:rPr>
              <a:t>Disability Insurance</a:t>
            </a:r>
          </a:p>
        </p:txBody>
      </p:sp>
      <p:pic>
        <p:nvPicPr>
          <p:cNvPr id="4" name="Picture 3"/>
          <p:cNvPicPr>
            <a:picLocks noChangeAspect="1"/>
          </p:cNvPicPr>
          <p:nvPr/>
        </p:nvPicPr>
        <p:blipFill rotWithShape="1">
          <a:blip r:embed="rId3"/>
          <a:srcRect l="1051" t="1465" r="1314" b="1540"/>
          <a:stretch/>
        </p:blipFill>
        <p:spPr>
          <a:xfrm>
            <a:off x="4090962" y="2435264"/>
            <a:ext cx="4572000" cy="2831123"/>
          </a:xfrm>
          <a:prstGeom prst="rect">
            <a:avLst/>
          </a:prstGeom>
          <a:ln>
            <a:solidFill>
              <a:schemeClr val="tx1"/>
            </a:solidFill>
          </a:ln>
        </p:spPr>
      </p:pic>
    </p:spTree>
    <p:extLst>
      <p:ext uri="{BB962C8B-B14F-4D97-AF65-F5344CB8AC3E}">
        <p14:creationId xmlns:p14="http://schemas.microsoft.com/office/powerpoint/2010/main" val="2390906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28" y="365126"/>
            <a:ext cx="7886700" cy="1325563"/>
          </a:xfrm>
        </p:spPr>
        <p:txBody>
          <a:bodyPr>
            <a:normAutofit/>
          </a:bodyPr>
          <a:lstStyle/>
          <a:p>
            <a:r>
              <a:rPr lang="en-US" sz="4000" dirty="0">
                <a:solidFill>
                  <a:srgbClr val="06899D"/>
                </a:solidFill>
              </a:rPr>
              <a:t>Flexible Spending Accounts (FSAs)</a:t>
            </a:r>
          </a:p>
        </p:txBody>
      </p:sp>
      <p:sp>
        <p:nvSpPr>
          <p:cNvPr id="8" name="Slide Number Placeholder 7"/>
          <p:cNvSpPr>
            <a:spLocks noGrp="1"/>
          </p:cNvSpPr>
          <p:nvPr>
            <p:ph type="sldNum" sz="quarter" idx="12"/>
          </p:nvPr>
        </p:nvSpPr>
        <p:spPr>
          <a:xfrm>
            <a:off x="457200" y="6356352"/>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61841-862A-E248-8A2E-7CC9D5DF13AE}" type="slidenum">
              <a:rPr lang="en-US" smtClean="0"/>
              <a:pPr/>
              <a:t>24</a:t>
            </a:fld>
            <a:endParaRPr lang="en-US" dirty="0"/>
          </a:p>
        </p:txBody>
      </p:sp>
      <p:sp>
        <p:nvSpPr>
          <p:cNvPr id="9" name="TextBox 8"/>
          <p:cNvSpPr txBox="1"/>
          <p:nvPr/>
        </p:nvSpPr>
        <p:spPr>
          <a:xfrm>
            <a:off x="448733" y="1339798"/>
            <a:ext cx="8455570" cy="5201424"/>
          </a:xfrm>
          <a:prstGeom prst="rect">
            <a:avLst/>
          </a:prstGeom>
          <a:noFill/>
        </p:spPr>
        <p:txBody>
          <a:bodyPr wrap="square" rtlCol="0">
            <a:spAutoFit/>
          </a:bodyPr>
          <a:lstStyle/>
          <a:p>
            <a:pPr>
              <a:buClr>
                <a:schemeClr val="accent1">
                  <a:lumMod val="40000"/>
                  <a:lumOff val="60000"/>
                </a:schemeClr>
              </a:buClr>
            </a:pPr>
            <a:r>
              <a:rPr lang="en-US" sz="2200" b="1" dirty="0">
                <a:solidFill>
                  <a:srgbClr val="05899D"/>
                </a:solidFill>
              </a:rPr>
              <a:t>FSA Benefits</a:t>
            </a:r>
            <a:endParaRPr lang="en-US" b="1" dirty="0">
              <a:solidFill>
                <a:srgbClr val="05899D"/>
              </a:solidFill>
            </a:endParaRPr>
          </a:p>
          <a:p>
            <a:pPr marL="285750" indent="-285750">
              <a:buClr>
                <a:srgbClr val="05899D"/>
              </a:buClr>
              <a:buFont typeface="Arial" panose="020B0604020202020204" pitchFamily="34" charset="0"/>
              <a:buChar char="•"/>
            </a:pPr>
            <a:r>
              <a:rPr lang="en-US" dirty="0">
                <a:solidFill>
                  <a:srgbClr val="000000"/>
                </a:solidFill>
              </a:rPr>
              <a:t>Set aside pre-tax payroll deductions</a:t>
            </a:r>
          </a:p>
          <a:p>
            <a:pPr marL="285750" indent="-285750">
              <a:buClr>
                <a:srgbClr val="05899D"/>
              </a:buClr>
              <a:buFont typeface="Arial" panose="020B0604020202020204" pitchFamily="34" charset="0"/>
              <a:buChar char="•"/>
            </a:pPr>
            <a:r>
              <a:rPr lang="en-US" dirty="0">
                <a:solidFill>
                  <a:srgbClr val="000000"/>
                </a:solidFill>
              </a:rPr>
              <a:t>Pay for out-of-pocket health care expenses</a:t>
            </a:r>
          </a:p>
          <a:p>
            <a:pPr marL="285750" indent="-285750">
              <a:buClr>
                <a:srgbClr val="05899D"/>
              </a:buClr>
              <a:buFont typeface="Arial" panose="020B0604020202020204" pitchFamily="34" charset="0"/>
              <a:buChar char="•"/>
            </a:pPr>
            <a:r>
              <a:rPr lang="en-US" dirty="0">
                <a:solidFill>
                  <a:srgbClr val="000000"/>
                </a:solidFill>
              </a:rPr>
              <a:t>Three FSAs offered – two health-related FSAs and one for Dependent Care</a:t>
            </a:r>
          </a:p>
          <a:p>
            <a:pPr>
              <a:buClr>
                <a:srgbClr val="05899D"/>
              </a:buClr>
            </a:pPr>
            <a:endParaRPr lang="en-US" sz="1000" dirty="0"/>
          </a:p>
          <a:p>
            <a:pPr>
              <a:buClr>
                <a:schemeClr val="accent1">
                  <a:lumMod val="40000"/>
                  <a:lumOff val="60000"/>
                </a:schemeClr>
              </a:buClr>
            </a:pPr>
            <a:r>
              <a:rPr lang="en-US" sz="2200" b="1" dirty="0">
                <a:solidFill>
                  <a:srgbClr val="05899D"/>
                </a:solidFill>
              </a:rPr>
              <a:t>2 Health-Related FSAs Available:</a:t>
            </a:r>
          </a:p>
          <a:p>
            <a:pPr marL="285750" indent="-285750">
              <a:buClr>
                <a:srgbClr val="05899D"/>
              </a:buClr>
              <a:buFont typeface="Arial" panose="020B0604020202020204" pitchFamily="34" charset="0"/>
              <a:buChar char="•"/>
            </a:pPr>
            <a:r>
              <a:rPr lang="en-US" b="1" dirty="0">
                <a:solidFill>
                  <a:srgbClr val="000000"/>
                </a:solidFill>
              </a:rPr>
              <a:t>General Purpose or Health Care Flexible Spending Account</a:t>
            </a:r>
          </a:p>
          <a:p>
            <a:pPr marL="742950" lvl="1" indent="-285750">
              <a:buClr>
                <a:srgbClr val="05899D"/>
              </a:buClr>
              <a:buFont typeface="Arial" panose="020B0604020202020204" pitchFamily="34" charset="0"/>
              <a:buChar char="•"/>
            </a:pPr>
            <a:r>
              <a:rPr lang="en-US" dirty="0">
                <a:solidFill>
                  <a:srgbClr val="000000"/>
                </a:solidFill>
              </a:rPr>
              <a:t>Contribute up to </a:t>
            </a:r>
            <a:r>
              <a:rPr lang="en-US" dirty="0" smtClean="0">
                <a:solidFill>
                  <a:srgbClr val="000000"/>
                </a:solidFill>
              </a:rPr>
              <a:t>$3,050 </a:t>
            </a:r>
            <a:r>
              <a:rPr lang="en-US" dirty="0">
                <a:solidFill>
                  <a:srgbClr val="000000"/>
                </a:solidFill>
              </a:rPr>
              <a:t>with pre-tax dollars</a:t>
            </a:r>
          </a:p>
          <a:p>
            <a:pPr marL="742950" lvl="1" indent="-285750">
              <a:buClr>
                <a:srgbClr val="05899D"/>
              </a:buClr>
              <a:buFont typeface="Arial" panose="020B0604020202020204" pitchFamily="34" charset="0"/>
              <a:buChar char="•"/>
            </a:pPr>
            <a:r>
              <a:rPr lang="en-US" dirty="0">
                <a:solidFill>
                  <a:srgbClr val="000000"/>
                </a:solidFill>
              </a:rPr>
              <a:t>Pay for eligible Medical, Pharmacy, Dental, and Vision expenses with FSA debit card (avoid waiting for reimbursement)</a:t>
            </a:r>
          </a:p>
          <a:p>
            <a:pPr marL="742950" lvl="1" indent="-285750">
              <a:buClr>
                <a:srgbClr val="05899D"/>
              </a:buClr>
              <a:buFont typeface="Arial" panose="020B0604020202020204" pitchFamily="34" charset="0"/>
              <a:buChar char="•"/>
            </a:pPr>
            <a:r>
              <a:rPr lang="en-US" dirty="0">
                <a:solidFill>
                  <a:srgbClr val="000000"/>
                </a:solidFill>
              </a:rPr>
              <a:t>Cannot elect General Purpose FSA if you are actively contributing to an HSA (or if anyone else is actively contributing to an HSA on your behalf)</a:t>
            </a:r>
          </a:p>
          <a:p>
            <a:pPr marL="285750" indent="-285750">
              <a:buClr>
                <a:srgbClr val="05899D"/>
              </a:buClr>
              <a:buFont typeface="Arial" panose="020B0604020202020204" pitchFamily="34" charset="0"/>
              <a:buChar char="•"/>
            </a:pPr>
            <a:r>
              <a:rPr lang="en-US" b="1" dirty="0">
                <a:solidFill>
                  <a:srgbClr val="000000"/>
                </a:solidFill>
              </a:rPr>
              <a:t>Limited Use Flexible Spending Account (LUFSA)</a:t>
            </a:r>
          </a:p>
          <a:p>
            <a:pPr marL="742950" lvl="1" indent="-285750">
              <a:buClr>
                <a:srgbClr val="05899D"/>
              </a:buClr>
              <a:buFont typeface="Arial" panose="020B0604020202020204" pitchFamily="34" charset="0"/>
              <a:buChar char="•"/>
            </a:pPr>
            <a:r>
              <a:rPr lang="en-US" dirty="0">
                <a:solidFill>
                  <a:srgbClr val="000000"/>
                </a:solidFill>
              </a:rPr>
              <a:t>Contribute up to </a:t>
            </a:r>
            <a:r>
              <a:rPr lang="en-US" dirty="0" smtClean="0">
                <a:solidFill>
                  <a:srgbClr val="000000"/>
                </a:solidFill>
              </a:rPr>
              <a:t>$3,050 </a:t>
            </a:r>
            <a:r>
              <a:rPr lang="en-US" dirty="0">
                <a:solidFill>
                  <a:srgbClr val="000000"/>
                </a:solidFill>
              </a:rPr>
              <a:t>with pre-tax dollars</a:t>
            </a:r>
          </a:p>
          <a:p>
            <a:pPr marL="742950" lvl="1" indent="-285750">
              <a:buClr>
                <a:srgbClr val="05899D"/>
              </a:buClr>
              <a:buFont typeface="Arial" panose="020B0604020202020204" pitchFamily="34" charset="0"/>
              <a:buChar char="•"/>
            </a:pPr>
            <a:r>
              <a:rPr lang="en-US" dirty="0">
                <a:solidFill>
                  <a:srgbClr val="000000"/>
                </a:solidFill>
              </a:rPr>
              <a:t>Pay for eligible Dental and Vision expenses with LUFSA debit card (avoid waiting for reimbursement), but cannot use for any Medical or Pharmacy Expenses</a:t>
            </a:r>
          </a:p>
          <a:p>
            <a:pPr marL="742950" lvl="1" indent="-285750">
              <a:buClr>
                <a:srgbClr val="05899D"/>
              </a:buClr>
              <a:buFont typeface="Arial" panose="020B0604020202020204" pitchFamily="34" charset="0"/>
              <a:buChar char="•"/>
            </a:pPr>
            <a:r>
              <a:rPr lang="en-US" dirty="0">
                <a:solidFill>
                  <a:srgbClr val="000000"/>
                </a:solidFill>
              </a:rPr>
              <a:t>Can elect a Limited Use FSA even if enrolled in a CHDP and can actively contribute to an HSA alongside the LUFSA</a:t>
            </a:r>
          </a:p>
        </p:txBody>
      </p:sp>
      <p:sp>
        <p:nvSpPr>
          <p:cNvPr id="5" name="Title 1">
            <a:extLst>
              <a:ext uri="{FF2B5EF4-FFF2-40B4-BE49-F238E27FC236}">
                <a16:creationId xmlns:a16="http://schemas.microsoft.com/office/drawing/2014/main" id="{6C78CDBE-6703-4855-AD01-7748F4F4C6F1}"/>
              </a:ext>
            </a:extLst>
          </p:cNvPr>
          <p:cNvSpPr txBox="1">
            <a:spLocks/>
          </p:cNvSpPr>
          <p:nvPr/>
        </p:nvSpPr>
        <p:spPr>
          <a:xfrm>
            <a:off x="448733"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solidFill>
                  <a:srgbClr val="06899D"/>
                </a:solidFill>
              </a:rPr>
              <a:t>Flexible Spending Accounts (FSA</a:t>
            </a:r>
          </a:p>
        </p:txBody>
      </p:sp>
    </p:spTree>
    <p:extLst>
      <p:ext uri="{BB962C8B-B14F-4D97-AF65-F5344CB8AC3E}">
        <p14:creationId xmlns:p14="http://schemas.microsoft.com/office/powerpoint/2010/main" val="1115085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6899D"/>
                </a:solidFill>
              </a:rPr>
              <a:t>Flexible Spending Accounts (FSAs)</a:t>
            </a:r>
          </a:p>
        </p:txBody>
      </p:sp>
      <p:sp>
        <p:nvSpPr>
          <p:cNvPr id="3" name="Text Placeholder 2"/>
          <p:cNvSpPr>
            <a:spLocks noGrp="1"/>
          </p:cNvSpPr>
          <p:nvPr>
            <p:ph type="body" idx="1"/>
          </p:nvPr>
        </p:nvSpPr>
        <p:spPr>
          <a:xfrm>
            <a:off x="627459" y="1208597"/>
            <a:ext cx="8228013" cy="639762"/>
          </a:xfrm>
        </p:spPr>
        <p:txBody>
          <a:bodyPr/>
          <a:lstStyle/>
          <a:p>
            <a:r>
              <a:rPr lang="en-US" sz="2200" dirty="0">
                <a:solidFill>
                  <a:srgbClr val="05899D"/>
                </a:solidFill>
              </a:rPr>
              <a:t>Dependent Care Flexible Spending Account</a:t>
            </a:r>
          </a:p>
        </p:txBody>
      </p:sp>
      <p:sp>
        <p:nvSpPr>
          <p:cNvPr id="4" name="Content Placeholder 3"/>
          <p:cNvSpPr>
            <a:spLocks noGrp="1"/>
          </p:cNvSpPr>
          <p:nvPr>
            <p:ph sz="half" idx="2"/>
          </p:nvPr>
        </p:nvSpPr>
        <p:spPr>
          <a:xfrm>
            <a:off x="461962" y="1970446"/>
            <a:ext cx="8139778" cy="2558285"/>
          </a:xfrm>
        </p:spPr>
        <p:txBody>
          <a:bodyPr>
            <a:normAutofit/>
          </a:bodyPr>
          <a:lstStyle/>
          <a:p>
            <a:r>
              <a:rPr lang="en-US" sz="1700" dirty="0"/>
              <a:t>Set aside up to $5,000 pre-tax ($3,960 employee maximum including DallasNews Corporation matching contribution)</a:t>
            </a:r>
          </a:p>
          <a:p>
            <a:r>
              <a:rPr lang="en-US" sz="1700" dirty="0"/>
              <a:t>DallasNews Corporation will contribute up to $1,040 annually ($40 biweekly) on a dollar-for-dollar match</a:t>
            </a:r>
          </a:p>
          <a:p>
            <a:r>
              <a:rPr lang="en-US" sz="1700" dirty="0"/>
              <a:t>Use It or Lose It; doesn’t roll over</a:t>
            </a:r>
          </a:p>
          <a:p>
            <a:r>
              <a:rPr lang="en-US" sz="1700" dirty="0"/>
              <a:t>Eligible dependents include children younger than 13 and dependents who are incapable of caring for themselves</a:t>
            </a:r>
          </a:p>
          <a:p>
            <a:r>
              <a:rPr lang="en-US" sz="1700" dirty="0"/>
              <a:t>Reimbursable expenses include day camp, after-school care, and preschool</a:t>
            </a:r>
          </a:p>
          <a:p>
            <a:pPr>
              <a:buClr>
                <a:schemeClr val="accent2"/>
              </a:buClr>
            </a:pPr>
            <a:endParaRPr lang="en-US" sz="1800" dirty="0">
              <a:solidFill>
                <a:srgbClr val="FF0000"/>
              </a:solidFill>
            </a:endParaRPr>
          </a:p>
          <a:p>
            <a:pPr>
              <a:buClr>
                <a:schemeClr val="accent2"/>
              </a:buClr>
            </a:pPr>
            <a:endParaRPr lang="en-US" sz="1800" dirty="0">
              <a:solidFill>
                <a:srgbClr val="FF0000"/>
              </a:solidFill>
            </a:endParaRPr>
          </a:p>
        </p:txBody>
      </p:sp>
      <p:sp>
        <p:nvSpPr>
          <p:cNvPr id="8" name="Slide Number Placeholder 7"/>
          <p:cNvSpPr>
            <a:spLocks noGrp="1"/>
          </p:cNvSpPr>
          <p:nvPr>
            <p:ph type="sldNum" sz="quarter" idx="12"/>
          </p:nvPr>
        </p:nvSpPr>
        <p:spPr>
          <a:xfrm>
            <a:off x="457200" y="6356352"/>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61841-862A-E248-8A2E-7CC9D5DF13AE}" type="slidenum">
              <a:rPr lang="en-US" smtClean="0"/>
              <a:pPr/>
              <a:t>25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66932608"/>
              </p:ext>
            </p:extLst>
          </p:nvPr>
        </p:nvGraphicFramePr>
        <p:xfrm>
          <a:off x="1670212" y="4847492"/>
          <a:ext cx="6096000" cy="1193520"/>
        </p:xfrm>
        <a:graphic>
          <a:graphicData uri="http://schemas.openxmlformats.org/drawingml/2006/table">
            <a:tbl>
              <a:tblPr firstRow="1" last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298380">
                <a:tc>
                  <a:txBody>
                    <a:bodyPr/>
                    <a:lstStyle/>
                    <a:p>
                      <a:endParaRPr 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70C0"/>
                    </a:solidFill>
                  </a:tcPr>
                </a:tc>
                <a:tc>
                  <a:txBody>
                    <a:bodyPr/>
                    <a:lstStyle/>
                    <a:p>
                      <a:pPr algn="ctr"/>
                      <a:r>
                        <a:rPr lang="en-US" sz="1200" dirty="0">
                          <a:solidFill>
                            <a:srgbClr val="FFFFFF"/>
                          </a:solidFill>
                        </a:rPr>
                        <a:t>Biw</a:t>
                      </a:r>
                      <a:r>
                        <a:rPr lang="en-US" sz="1200" baseline="0" dirty="0">
                          <a:solidFill>
                            <a:srgbClr val="FFFFFF"/>
                          </a:solidFill>
                        </a:rPr>
                        <a:t>eekly</a:t>
                      </a:r>
                      <a:endParaRPr lang="en-US" sz="1200" dirty="0">
                        <a:solidFill>
                          <a:srgbClr val="FFFFFF"/>
                        </a:solidFill>
                      </a:endParaRPr>
                    </a:p>
                  </a:txBody>
                  <a:tcPr>
                    <a:lnT w="12700" cap="flat" cmpd="sng" algn="ctr">
                      <a:solidFill>
                        <a:schemeClr val="tx1"/>
                      </a:solidFill>
                      <a:prstDash val="solid"/>
                      <a:round/>
                      <a:headEnd type="none" w="med" len="med"/>
                      <a:tailEnd type="none" w="med" len="med"/>
                    </a:lnT>
                    <a:solidFill>
                      <a:srgbClr val="0070C0"/>
                    </a:solidFill>
                  </a:tcPr>
                </a:tc>
                <a:tc>
                  <a:txBody>
                    <a:bodyPr/>
                    <a:lstStyle/>
                    <a:p>
                      <a:pPr algn="ctr"/>
                      <a:r>
                        <a:rPr lang="en-US" sz="1200" dirty="0">
                          <a:solidFill>
                            <a:srgbClr val="FFFFFF"/>
                          </a:solidFill>
                        </a:rPr>
                        <a:t>Annual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70C0"/>
                    </a:solidFill>
                  </a:tcPr>
                </a:tc>
                <a:extLst>
                  <a:ext uri="{0D108BD9-81ED-4DB2-BD59-A6C34878D82A}">
                    <a16:rowId xmlns:a16="http://schemas.microsoft.com/office/drawing/2014/main" val="10000"/>
                  </a:ext>
                </a:extLst>
              </a:tr>
              <a:tr h="298380">
                <a:tc>
                  <a:txBody>
                    <a:bodyPr/>
                    <a:lstStyle/>
                    <a:p>
                      <a:pPr algn="r"/>
                      <a:r>
                        <a:rPr lang="en-US" sz="1200" b="1" dirty="0"/>
                        <a:t>Employee Contribution</a:t>
                      </a:r>
                    </a:p>
                  </a:txBody>
                  <a:tcPr>
                    <a:lnL w="12700" cap="flat" cmpd="sng" algn="ctr">
                      <a:solidFill>
                        <a:schemeClr val="tx1"/>
                      </a:solidFill>
                      <a:prstDash val="solid"/>
                      <a:round/>
                      <a:headEnd type="none" w="med" len="med"/>
                      <a:tailEnd type="none" w="med" len="med"/>
                    </a:lnL>
                  </a:tcPr>
                </a:tc>
                <a:tc>
                  <a:txBody>
                    <a:bodyPr/>
                    <a:lstStyle/>
                    <a:p>
                      <a:pPr algn="ctr"/>
                      <a:r>
                        <a:rPr lang="en-US" sz="1200" dirty="0"/>
                        <a:t>$152.30</a:t>
                      </a:r>
                    </a:p>
                  </a:txBody>
                  <a:tcPr/>
                </a:tc>
                <a:tc>
                  <a:txBody>
                    <a:bodyPr/>
                    <a:lstStyle/>
                    <a:p>
                      <a:pPr algn="ctr"/>
                      <a:r>
                        <a:rPr lang="en-US" sz="1200" dirty="0"/>
                        <a:t>$3,960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98380">
                <a:tc>
                  <a:txBody>
                    <a:bodyPr/>
                    <a:lstStyle/>
                    <a:p>
                      <a:pPr algn="r"/>
                      <a:r>
                        <a:rPr lang="en-US" sz="1200" b="1" dirty="0"/>
                        <a:t>DallasNews Corporation</a:t>
                      </a:r>
                    </a:p>
                  </a:txBody>
                  <a:tcPr>
                    <a:lnL w="12700" cap="flat" cmpd="sng" algn="ctr">
                      <a:solidFill>
                        <a:schemeClr val="tx1"/>
                      </a:solidFill>
                      <a:prstDash val="solid"/>
                      <a:round/>
                      <a:headEnd type="none" w="med" len="med"/>
                      <a:tailEnd type="none" w="med" len="med"/>
                    </a:lnL>
                  </a:tcPr>
                </a:tc>
                <a:tc>
                  <a:txBody>
                    <a:bodyPr/>
                    <a:lstStyle/>
                    <a:p>
                      <a:pPr algn="ctr"/>
                      <a:r>
                        <a:rPr lang="en-US" sz="1200" dirty="0"/>
                        <a:t>$40.00</a:t>
                      </a:r>
                    </a:p>
                  </a:txBody>
                  <a:tcPr/>
                </a:tc>
                <a:tc>
                  <a:txBody>
                    <a:bodyPr/>
                    <a:lstStyle/>
                    <a:p>
                      <a:pPr algn="ctr"/>
                      <a:r>
                        <a:rPr lang="en-US" sz="1200" dirty="0"/>
                        <a:t>$1,040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98380">
                <a:tc>
                  <a:txBody>
                    <a:bodyPr/>
                    <a:lstStyle/>
                    <a:p>
                      <a:pPr algn="r"/>
                      <a:r>
                        <a:rPr lang="en-US" sz="1200" dirty="0">
                          <a:solidFill>
                            <a:srgbClr val="FFFFFF"/>
                          </a:solidFill>
                        </a:rPr>
                        <a:t>TOTAL CONTRIBUTION</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200" dirty="0">
                          <a:solidFill>
                            <a:srgbClr val="FFFFFF"/>
                          </a:solidFill>
                        </a:rPr>
                        <a:t>$192.30</a:t>
                      </a:r>
                    </a:p>
                  </a:txBody>
                  <a:tcP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200" dirty="0">
                          <a:solidFill>
                            <a:srgbClr val="FFFFFF"/>
                          </a:solidFill>
                        </a:rPr>
                        <a:t>$5,000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27189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0" y="365126"/>
            <a:ext cx="8137087" cy="1325563"/>
          </a:xfrm>
        </p:spPr>
        <p:txBody>
          <a:bodyPr>
            <a:normAutofit/>
          </a:bodyPr>
          <a:lstStyle/>
          <a:p>
            <a:r>
              <a:rPr lang="en-US" sz="4000" dirty="0">
                <a:solidFill>
                  <a:srgbClr val="06899D"/>
                </a:solidFill>
              </a:rPr>
              <a:t>Employee Assistance Program (EAP)</a:t>
            </a:r>
          </a:p>
        </p:txBody>
      </p:sp>
      <p:sp>
        <p:nvSpPr>
          <p:cNvPr id="3" name="Text Placeholder 2"/>
          <p:cNvSpPr>
            <a:spLocks noGrp="1"/>
          </p:cNvSpPr>
          <p:nvPr>
            <p:ph type="body" idx="1"/>
          </p:nvPr>
        </p:nvSpPr>
        <p:spPr>
          <a:xfrm>
            <a:off x="0" y="5762802"/>
            <a:ext cx="9144000" cy="365760"/>
          </a:xfrm>
        </p:spPr>
        <p:txBody>
          <a:bodyPr/>
          <a:lstStyle/>
          <a:p>
            <a:pPr algn="ctr"/>
            <a:r>
              <a:rPr lang="en-US" sz="1800" dirty="0">
                <a:solidFill>
                  <a:srgbClr val="FF0000"/>
                </a:solidFill>
                <a:latin typeface="Arial Black"/>
                <a:cs typeface="Arial Black"/>
              </a:rPr>
              <a:t>All services are confidential and will not be shared with the company.</a:t>
            </a:r>
            <a:endParaRPr lang="en-US" sz="1800" dirty="0">
              <a:solidFill>
                <a:srgbClr val="FF0000"/>
              </a:solidFill>
            </a:endParaRPr>
          </a:p>
        </p:txBody>
      </p:sp>
      <p:sp>
        <p:nvSpPr>
          <p:cNvPr id="4" name="Content Placeholder 3"/>
          <p:cNvSpPr>
            <a:spLocks noGrp="1"/>
          </p:cNvSpPr>
          <p:nvPr>
            <p:ph sz="half" idx="2"/>
          </p:nvPr>
        </p:nvSpPr>
        <p:spPr>
          <a:xfrm>
            <a:off x="457200" y="1426935"/>
            <a:ext cx="7991854" cy="4230507"/>
          </a:xfrm>
        </p:spPr>
        <p:txBody>
          <a:bodyPr>
            <a:normAutofit fontScale="85000" lnSpcReduction="20000"/>
          </a:bodyPr>
          <a:lstStyle/>
          <a:p>
            <a:r>
              <a:rPr lang="en-US" dirty="0"/>
              <a:t>Magellan EAP Services </a:t>
            </a:r>
          </a:p>
          <a:p>
            <a:pPr lvl="1"/>
            <a:r>
              <a:rPr lang="en-US" dirty="0"/>
              <a:t>Free to all employees and to covered or non-covered dependents</a:t>
            </a:r>
          </a:p>
          <a:p>
            <a:pPr lvl="1"/>
            <a:r>
              <a:rPr lang="en-US" dirty="0"/>
              <a:t>5 free counseling sessions, then insurance kicks in</a:t>
            </a:r>
          </a:p>
          <a:p>
            <a:pPr lvl="1"/>
            <a:r>
              <a:rPr lang="en-US" dirty="0"/>
              <a:t>1 free initial 30-minute Financial/Legal consultation, then 25% discount on hourly rate</a:t>
            </a:r>
          </a:p>
          <a:p>
            <a:endParaRPr lang="en-US" dirty="0"/>
          </a:p>
          <a:p>
            <a:r>
              <a:rPr lang="en-US" dirty="0"/>
              <a:t>Areas Covered</a:t>
            </a:r>
          </a:p>
          <a:p>
            <a:pPr lvl="1"/>
            <a:r>
              <a:rPr lang="en-US" dirty="0"/>
              <a:t>Emotional Health and Well-Being</a:t>
            </a:r>
          </a:p>
          <a:p>
            <a:pPr lvl="1"/>
            <a:r>
              <a:rPr lang="en-US" dirty="0"/>
              <a:t>Alcohol or Drug Dependency</a:t>
            </a:r>
          </a:p>
          <a:p>
            <a:pPr lvl="1"/>
            <a:r>
              <a:rPr lang="en-US" dirty="0"/>
              <a:t>Marriage or Family Relationship Problems</a:t>
            </a:r>
          </a:p>
          <a:p>
            <a:pPr lvl="1"/>
            <a:r>
              <a:rPr lang="en-US" dirty="0"/>
              <a:t>Job Pressures</a:t>
            </a:r>
          </a:p>
          <a:p>
            <a:pPr lvl="1"/>
            <a:r>
              <a:rPr lang="en-US" dirty="0"/>
              <a:t>Stress, Anxiety, Depression</a:t>
            </a:r>
          </a:p>
          <a:p>
            <a:pPr lvl="1"/>
            <a:r>
              <a:rPr lang="en-US" dirty="0"/>
              <a:t>Grief and Loss</a:t>
            </a:r>
          </a:p>
          <a:p>
            <a:pPr lvl="1"/>
            <a:r>
              <a:rPr lang="en-US" dirty="0"/>
              <a:t>Financial or Legal Advice</a:t>
            </a:r>
          </a:p>
        </p:txBody>
      </p:sp>
      <p:sp>
        <p:nvSpPr>
          <p:cNvPr id="8" name="Slide Number Placeholder 7"/>
          <p:cNvSpPr>
            <a:spLocks noGrp="1"/>
          </p:cNvSpPr>
          <p:nvPr>
            <p:ph type="sldNum" sz="quarter" idx="12"/>
          </p:nvPr>
        </p:nvSpPr>
        <p:spPr>
          <a:xfrm>
            <a:off x="457200" y="6356352"/>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61841-862A-E248-8A2E-7CC9D5DF13AE}" type="slidenum">
              <a:rPr lang="en-US" smtClean="0"/>
              <a:pPr/>
              <a:t>26</a:t>
            </a:fld>
            <a:endParaRPr lang="en-US" dirty="0"/>
          </a:p>
        </p:txBody>
      </p:sp>
      <p:sp>
        <p:nvSpPr>
          <p:cNvPr id="5" name="TextBox 4"/>
          <p:cNvSpPr txBox="1"/>
          <p:nvPr/>
        </p:nvSpPr>
        <p:spPr>
          <a:xfrm>
            <a:off x="6040315" y="4270258"/>
            <a:ext cx="2646485" cy="646331"/>
          </a:xfrm>
          <a:prstGeom prst="rect">
            <a:avLst/>
          </a:prstGeom>
          <a:noFill/>
          <a:ln>
            <a:solidFill>
              <a:schemeClr val="tx1"/>
            </a:solidFill>
          </a:ln>
        </p:spPr>
        <p:txBody>
          <a:bodyPr wrap="square" rtlCol="0">
            <a:spAutoFit/>
          </a:bodyPr>
          <a:lstStyle/>
          <a:p>
            <a:pPr algn="ctr"/>
            <a:r>
              <a:rPr lang="en-US" u="sng" dirty="0"/>
              <a:t>Contact Phone Number</a:t>
            </a:r>
          </a:p>
          <a:p>
            <a:pPr algn="ctr"/>
            <a:r>
              <a:rPr lang="en-US" dirty="0"/>
              <a:t>1-800-523-5668</a:t>
            </a:r>
          </a:p>
        </p:txBody>
      </p:sp>
    </p:spTree>
    <p:extLst>
      <p:ext uri="{BB962C8B-B14F-4D97-AF65-F5344CB8AC3E}">
        <p14:creationId xmlns:p14="http://schemas.microsoft.com/office/powerpoint/2010/main" val="1392098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46272"/>
            <a:ext cx="7886700" cy="1325563"/>
          </a:xfrm>
        </p:spPr>
        <p:txBody>
          <a:bodyPr>
            <a:normAutofit/>
          </a:bodyPr>
          <a:lstStyle/>
          <a:p>
            <a:r>
              <a:rPr lang="en-US" sz="4000" dirty="0">
                <a:solidFill>
                  <a:srgbClr val="06899D"/>
                </a:solidFill>
              </a:rPr>
              <a:t>Additional Benefits</a:t>
            </a:r>
          </a:p>
        </p:txBody>
      </p:sp>
      <p:sp>
        <p:nvSpPr>
          <p:cNvPr id="3" name="Text Placeholder 2"/>
          <p:cNvSpPr>
            <a:spLocks noGrp="1"/>
          </p:cNvSpPr>
          <p:nvPr>
            <p:ph type="body" idx="1"/>
          </p:nvPr>
        </p:nvSpPr>
        <p:spPr>
          <a:xfrm>
            <a:off x="460376" y="1653123"/>
            <a:ext cx="8228013" cy="631472"/>
          </a:xfrm>
        </p:spPr>
        <p:txBody>
          <a:bodyPr anchor="t"/>
          <a:lstStyle/>
          <a:p>
            <a:pPr marL="285750" indent="-285750">
              <a:buFont typeface="Arial" panose="020B0604020202020204" pitchFamily="34" charset="0"/>
              <a:buChar char="•"/>
            </a:pPr>
            <a:r>
              <a:rPr lang="en-US" sz="1700" b="0" dirty="0"/>
              <a:t>Discounted homeowners and auto insurance is available through MetLife. </a:t>
            </a:r>
          </a:p>
        </p:txBody>
      </p:sp>
      <p:sp>
        <p:nvSpPr>
          <p:cNvPr id="8" name="Slide Number Placeholder 7"/>
          <p:cNvSpPr>
            <a:spLocks noGrp="1"/>
          </p:cNvSpPr>
          <p:nvPr>
            <p:ph type="sldNum" sz="quarter" idx="12"/>
          </p:nvPr>
        </p:nvSpPr>
        <p:spPr>
          <a:xfrm>
            <a:off x="457200" y="6356352"/>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61841-862A-E248-8A2E-7CC9D5DF13AE}" type="slidenum">
              <a:rPr lang="en-US" smtClean="0"/>
              <a:pPr/>
              <a:t>27</a:t>
            </a:fld>
            <a:endParaRPr lang="en-US" dirty="0"/>
          </a:p>
        </p:txBody>
      </p:sp>
      <p:sp>
        <p:nvSpPr>
          <p:cNvPr id="9" name="TextBox 8"/>
          <p:cNvSpPr txBox="1"/>
          <p:nvPr/>
        </p:nvSpPr>
        <p:spPr>
          <a:xfrm>
            <a:off x="457197" y="1341977"/>
            <a:ext cx="8045845" cy="400110"/>
          </a:xfrm>
          <a:prstGeom prst="rect">
            <a:avLst/>
          </a:prstGeom>
          <a:noFill/>
        </p:spPr>
        <p:txBody>
          <a:bodyPr wrap="square" rtlCol="0">
            <a:spAutoFit/>
          </a:bodyPr>
          <a:lstStyle/>
          <a:p>
            <a:r>
              <a:rPr lang="en-US" sz="2000" b="1" dirty="0">
                <a:solidFill>
                  <a:srgbClr val="000000"/>
                </a:solidFill>
              </a:rPr>
              <a:t>Home and Auto Insurance</a:t>
            </a:r>
          </a:p>
        </p:txBody>
      </p:sp>
      <p:sp>
        <p:nvSpPr>
          <p:cNvPr id="10" name="Text Placeholder 2"/>
          <p:cNvSpPr>
            <a:spLocks noGrp="1"/>
          </p:cNvSpPr>
          <p:nvPr>
            <p:ph type="body" idx="1"/>
          </p:nvPr>
        </p:nvSpPr>
        <p:spPr>
          <a:xfrm>
            <a:off x="454021" y="2260633"/>
            <a:ext cx="7811759" cy="2974966"/>
          </a:xfrm>
        </p:spPr>
        <p:txBody>
          <a:bodyPr anchor="t"/>
          <a:lstStyle/>
          <a:p>
            <a:pPr marL="285750" indent="-285750">
              <a:buFont typeface="Arial" panose="020B0604020202020204" pitchFamily="34" charset="0"/>
              <a:buChar char="•"/>
            </a:pPr>
            <a:r>
              <a:rPr lang="en-US" sz="1800" dirty="0">
                <a:solidFill>
                  <a:schemeClr val="tx2">
                    <a:lumMod val="50000"/>
                  </a:schemeClr>
                </a:solidFill>
              </a:rPr>
              <a:t>Hyatt Legal Plan through MetLife</a:t>
            </a:r>
          </a:p>
          <a:p>
            <a:pPr marL="742950" lvl="1" indent="-285750">
              <a:buFont typeface="Arial" panose="020B0604020202020204" pitchFamily="34" charset="0"/>
              <a:buChar char="•"/>
            </a:pPr>
            <a:r>
              <a:rPr lang="en-US" sz="1700" b="0" dirty="0"/>
              <a:t>Real estate</a:t>
            </a:r>
          </a:p>
          <a:p>
            <a:pPr marL="742950" lvl="1" indent="-285750">
              <a:buFont typeface="Arial" panose="020B0604020202020204" pitchFamily="34" charset="0"/>
              <a:buChar char="•"/>
            </a:pPr>
            <a:r>
              <a:rPr lang="en-US" sz="1700" b="0" dirty="0"/>
              <a:t>Debt and credit concerns (including identity theft)</a:t>
            </a:r>
          </a:p>
          <a:p>
            <a:pPr marL="742950" lvl="1" indent="-285750">
              <a:buFont typeface="Arial" panose="020B0604020202020204" pitchFamily="34" charset="0"/>
              <a:buChar char="•"/>
            </a:pPr>
            <a:r>
              <a:rPr lang="en-US" sz="1700" b="0" dirty="0"/>
              <a:t>Document preparation and review</a:t>
            </a:r>
          </a:p>
          <a:p>
            <a:pPr marL="742950" lvl="1" indent="-285750">
              <a:buFont typeface="Arial" panose="020B0604020202020204" pitchFamily="34" charset="0"/>
              <a:buChar char="•"/>
            </a:pPr>
            <a:r>
              <a:rPr lang="en-US" sz="1700" b="0" dirty="0"/>
              <a:t>Wills and estate planning</a:t>
            </a:r>
          </a:p>
          <a:p>
            <a:pPr marL="742950" lvl="1" indent="-285750">
              <a:buFont typeface="Arial" panose="020B0604020202020204" pitchFamily="34" charset="0"/>
              <a:buChar char="•"/>
            </a:pPr>
            <a:r>
              <a:rPr lang="en-US" sz="1700" b="0" dirty="0"/>
              <a:t>Certain family law issues</a:t>
            </a:r>
          </a:p>
          <a:p>
            <a:pPr marL="285750" indent="-285750">
              <a:buFont typeface="Arial" panose="020B0604020202020204" pitchFamily="34" charset="0"/>
              <a:buChar char="•"/>
            </a:pPr>
            <a:r>
              <a:rPr lang="en-US" sz="1800" dirty="0">
                <a:solidFill>
                  <a:schemeClr val="tx2">
                    <a:lumMod val="50000"/>
                  </a:schemeClr>
                </a:solidFill>
              </a:rPr>
              <a:t>Legal Shield/ID Shield</a:t>
            </a:r>
          </a:p>
          <a:p>
            <a:pPr marL="742950" lvl="1" indent="-285750">
              <a:buFont typeface="Arial" panose="020B0604020202020204" pitchFamily="34" charset="0"/>
              <a:buChar char="•"/>
            </a:pPr>
            <a:r>
              <a:rPr lang="en-US" sz="1700" b="0" dirty="0"/>
              <a:t>Pre-paid legal advisors</a:t>
            </a:r>
          </a:p>
          <a:p>
            <a:pPr marL="742950" lvl="1" indent="-285750">
              <a:buFont typeface="Arial" panose="020B0604020202020204" pitchFamily="34" charset="0"/>
              <a:buChar char="•"/>
            </a:pPr>
            <a:r>
              <a:rPr lang="en-US" sz="1700" b="0" dirty="0"/>
              <a:t>Monitor selected credentials</a:t>
            </a:r>
          </a:p>
        </p:txBody>
      </p:sp>
      <p:sp>
        <p:nvSpPr>
          <p:cNvPr id="11" name="TextBox 10"/>
          <p:cNvSpPr txBox="1"/>
          <p:nvPr/>
        </p:nvSpPr>
        <p:spPr>
          <a:xfrm>
            <a:off x="454021" y="1975767"/>
            <a:ext cx="5071262" cy="400110"/>
          </a:xfrm>
          <a:prstGeom prst="rect">
            <a:avLst/>
          </a:prstGeom>
          <a:noFill/>
        </p:spPr>
        <p:txBody>
          <a:bodyPr wrap="square" rtlCol="0">
            <a:spAutoFit/>
          </a:bodyPr>
          <a:lstStyle/>
          <a:p>
            <a:r>
              <a:rPr lang="en-US" sz="2000" b="1" dirty="0">
                <a:solidFill>
                  <a:srgbClr val="000000"/>
                </a:solidFill>
              </a:rPr>
              <a:t>Legal Assistance</a:t>
            </a:r>
          </a:p>
        </p:txBody>
      </p:sp>
      <p:sp>
        <p:nvSpPr>
          <p:cNvPr id="12" name="Text Placeholder 2"/>
          <p:cNvSpPr>
            <a:spLocks noGrp="1"/>
          </p:cNvSpPr>
          <p:nvPr>
            <p:ph type="body" idx="1"/>
          </p:nvPr>
        </p:nvSpPr>
        <p:spPr>
          <a:xfrm>
            <a:off x="460376" y="5298716"/>
            <a:ext cx="8221658" cy="1457019"/>
          </a:xfrm>
        </p:spPr>
        <p:txBody>
          <a:bodyPr anchor="t">
            <a:normAutofit/>
          </a:bodyPr>
          <a:lstStyle/>
          <a:p>
            <a:pPr marL="285750" indent="-285750">
              <a:buFont typeface="Arial" panose="020B0604020202020204" pitchFamily="34" charset="0"/>
              <a:buChar char="•"/>
            </a:pPr>
            <a:r>
              <a:rPr lang="en-US" sz="1600" b="0" dirty="0"/>
              <a:t>Discounted Pet Insurance is available through ASPCA.</a:t>
            </a:r>
          </a:p>
          <a:p>
            <a:pPr marL="285750" indent="-285750">
              <a:buFont typeface="Arial" panose="020B0604020202020204" pitchFamily="34" charset="0"/>
              <a:buChar char="•"/>
            </a:pPr>
            <a:r>
              <a:rPr lang="en-US" sz="1600" b="0" dirty="0"/>
              <a:t>Choose the care you want when your pet is hurt or sick</a:t>
            </a:r>
          </a:p>
          <a:p>
            <a:pPr marL="285750" indent="-285750">
              <a:buFont typeface="Arial" panose="020B0604020202020204" pitchFamily="34" charset="0"/>
              <a:buChar char="•"/>
            </a:pPr>
            <a:r>
              <a:rPr lang="en-US" sz="1600" b="0" dirty="0"/>
              <a:t>Just pay your vet bill, submit claims, and get reimbursed for covered expenses, including exam fees, diagnostics, and treatments.</a:t>
            </a:r>
          </a:p>
        </p:txBody>
      </p:sp>
      <p:sp>
        <p:nvSpPr>
          <p:cNvPr id="13" name="TextBox 12"/>
          <p:cNvSpPr txBox="1"/>
          <p:nvPr/>
        </p:nvSpPr>
        <p:spPr>
          <a:xfrm>
            <a:off x="449255" y="4989888"/>
            <a:ext cx="8045845" cy="400110"/>
          </a:xfrm>
          <a:prstGeom prst="rect">
            <a:avLst/>
          </a:prstGeom>
          <a:noFill/>
        </p:spPr>
        <p:txBody>
          <a:bodyPr wrap="square" rtlCol="0">
            <a:spAutoFit/>
          </a:bodyPr>
          <a:lstStyle/>
          <a:p>
            <a:r>
              <a:rPr lang="en-US" sz="2000" b="1" dirty="0"/>
              <a:t>NEW! </a:t>
            </a:r>
            <a:r>
              <a:rPr lang="en-US" sz="2000" b="1" dirty="0">
                <a:solidFill>
                  <a:srgbClr val="000000"/>
                </a:solidFill>
              </a:rPr>
              <a:t>ASPCA Pet </a:t>
            </a:r>
            <a:r>
              <a:rPr lang="en-US" sz="2000" b="1" dirty="0" smtClean="0">
                <a:solidFill>
                  <a:srgbClr val="000000"/>
                </a:solidFill>
              </a:rPr>
              <a:t>Insurance</a:t>
            </a:r>
            <a:endParaRPr lang="en-US" sz="2000" b="1" dirty="0">
              <a:solidFill>
                <a:srgbClr val="000000"/>
              </a:solidFill>
            </a:endParaRPr>
          </a:p>
        </p:txBody>
      </p:sp>
    </p:spTree>
    <p:extLst>
      <p:ext uri="{BB962C8B-B14F-4D97-AF65-F5344CB8AC3E}">
        <p14:creationId xmlns:p14="http://schemas.microsoft.com/office/powerpoint/2010/main" val="3738914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000" dirty="0">
                <a:solidFill>
                  <a:srgbClr val="06899D"/>
                </a:solidFill>
              </a:rPr>
              <a:t>How to Enroll</a:t>
            </a:r>
          </a:p>
        </p:txBody>
      </p:sp>
      <p:sp>
        <p:nvSpPr>
          <p:cNvPr id="7" name="Slide Number Placeholder 6"/>
          <p:cNvSpPr>
            <a:spLocks noGrp="1"/>
          </p:cNvSpPr>
          <p:nvPr>
            <p:ph type="sldNum" sz="quarter" idx="12"/>
          </p:nvPr>
        </p:nvSpPr>
        <p:spPr>
          <a:xfrm>
            <a:off x="457200" y="6356352"/>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B161841-862A-E248-8A2E-7CC9D5DF13AE}" type="slidenum">
              <a:rPr lang="en-US" smtClean="0"/>
              <a:pPr algn="ctr"/>
              <a:t>28</a:t>
            </a:fld>
            <a:endParaRPr lang="en-US" dirty="0"/>
          </a:p>
        </p:txBody>
      </p:sp>
      <p:sp>
        <p:nvSpPr>
          <p:cNvPr id="6" name="TextBox 5"/>
          <p:cNvSpPr txBox="1"/>
          <p:nvPr/>
        </p:nvSpPr>
        <p:spPr>
          <a:xfrm>
            <a:off x="457200" y="1340414"/>
            <a:ext cx="8229600" cy="4893647"/>
          </a:xfrm>
          <a:prstGeom prst="rect">
            <a:avLst/>
          </a:prstGeom>
          <a:noFill/>
        </p:spPr>
        <p:txBody>
          <a:bodyPr wrap="square" rtlCol="0">
            <a:spAutoFit/>
          </a:bodyPr>
          <a:lstStyle/>
          <a:p>
            <a:pPr marL="0" lvl="1" algn="ctr" eaLnBrk="0" hangingPunct="0">
              <a:spcBef>
                <a:spcPts val="600"/>
              </a:spcBef>
              <a:spcAft>
                <a:spcPts val="600"/>
              </a:spcAft>
              <a:buClr>
                <a:srgbClr val="E46C0A"/>
              </a:buClr>
              <a:buSzPct val="75000"/>
            </a:pPr>
            <a:r>
              <a:rPr lang="en-US" sz="2000" b="1" u="sng" dirty="0">
                <a:latin typeface="Arial" charset="0"/>
                <a:cs typeface="Arial" pitchFamily="34" charset="0"/>
              </a:rPr>
              <a:t>Open Enrollment will be November 7</a:t>
            </a:r>
            <a:r>
              <a:rPr lang="en-US" sz="2000" b="1" u="sng" baseline="30000" dirty="0">
                <a:latin typeface="Arial" charset="0"/>
                <a:cs typeface="Arial" pitchFamily="34" charset="0"/>
              </a:rPr>
              <a:t>th</a:t>
            </a:r>
            <a:r>
              <a:rPr lang="en-US" sz="2000" b="1" u="sng" dirty="0">
                <a:latin typeface="Arial" charset="0"/>
                <a:cs typeface="Arial" pitchFamily="34" charset="0"/>
              </a:rPr>
              <a:t> – 18</a:t>
            </a:r>
            <a:r>
              <a:rPr lang="en-US" sz="2000" b="1" u="sng" baseline="30000" dirty="0">
                <a:latin typeface="Arial" charset="0"/>
                <a:cs typeface="Arial" pitchFamily="34" charset="0"/>
              </a:rPr>
              <a:t>th</a:t>
            </a:r>
            <a:endParaRPr lang="en-US" sz="700" b="1" u="sng" dirty="0">
              <a:latin typeface="Gotham Black"/>
            </a:endParaRPr>
          </a:p>
          <a:p>
            <a:r>
              <a:rPr lang="en-US" sz="1600" b="1" dirty="0">
                <a:solidFill>
                  <a:schemeClr val="tx1">
                    <a:lumMod val="50000"/>
                  </a:schemeClr>
                </a:solidFill>
                <a:latin typeface="Gotham Black"/>
              </a:rPr>
              <a:t>To Enroll Login to WorkDay with your Employee ID and password at: </a:t>
            </a:r>
          </a:p>
          <a:p>
            <a:endParaRPr lang="en-US" sz="700" b="1" dirty="0">
              <a:solidFill>
                <a:schemeClr val="tx1">
                  <a:lumMod val="50000"/>
                </a:schemeClr>
              </a:solidFill>
              <a:latin typeface="Gotham Black"/>
            </a:endParaRPr>
          </a:p>
          <a:p>
            <a:r>
              <a:rPr lang="en-US" sz="1600" b="1" dirty="0">
                <a:solidFill>
                  <a:schemeClr val="tx1">
                    <a:lumMod val="50000"/>
                  </a:schemeClr>
                </a:solidFill>
                <a:latin typeface="Gotham Black"/>
              </a:rPr>
              <a:t>	</a:t>
            </a:r>
            <a:r>
              <a:rPr lang="en-US" sz="1600" b="1" dirty="0">
                <a:solidFill>
                  <a:schemeClr val="tx1">
                    <a:lumMod val="50000"/>
                  </a:schemeClr>
                </a:solidFill>
                <a:latin typeface="Gotham Black"/>
                <a:hlinkClick r:id="rId3"/>
              </a:rPr>
              <a:t>https://www.myworkday.com/ahbelo/d/home.htmld</a:t>
            </a:r>
            <a:r>
              <a:rPr lang="en-US" sz="1600" b="1" dirty="0">
                <a:solidFill>
                  <a:schemeClr val="tx1">
                    <a:lumMod val="50000"/>
                  </a:schemeClr>
                </a:solidFill>
                <a:latin typeface="Gotham Black"/>
              </a:rPr>
              <a:t> </a:t>
            </a:r>
          </a:p>
          <a:p>
            <a:endParaRPr lang="en-US" sz="700" b="1" dirty="0">
              <a:solidFill>
                <a:schemeClr val="tx1">
                  <a:lumMod val="50000"/>
                </a:schemeClr>
              </a:solidFill>
              <a:latin typeface="Gotham Black"/>
            </a:endParaRPr>
          </a:p>
          <a:p>
            <a:pPr marL="862013" lvl="2" indent="-288925" algn="just" eaLnBrk="0" hangingPunct="0">
              <a:spcAft>
                <a:spcPts val="300"/>
              </a:spcAft>
              <a:buClr>
                <a:srgbClr val="44BFD0"/>
              </a:buClr>
              <a:buSzPct val="75000"/>
              <a:buFont typeface="Wingdings" charset="0"/>
              <a:buChar char="n"/>
            </a:pPr>
            <a:r>
              <a:rPr lang="en-US" sz="1200" dirty="0">
                <a:solidFill>
                  <a:srgbClr val="000000"/>
                </a:solidFill>
                <a:latin typeface="Arial"/>
                <a:cs typeface="Arial"/>
              </a:rPr>
              <a:t>Once you’re logged in, click on the cloud in the upper right corner, then click your inbox</a:t>
            </a:r>
          </a:p>
          <a:p>
            <a:pPr marL="862013" lvl="2" indent="-288925" algn="just" eaLnBrk="0" hangingPunct="0">
              <a:spcAft>
                <a:spcPts val="300"/>
              </a:spcAft>
              <a:buClr>
                <a:srgbClr val="44BFD0"/>
              </a:buClr>
              <a:buSzPct val="75000"/>
              <a:buFont typeface="Wingdings" charset="0"/>
              <a:buChar char="n"/>
            </a:pPr>
            <a:r>
              <a:rPr lang="en-US" sz="1200" dirty="0">
                <a:solidFill>
                  <a:srgbClr val="000000"/>
                </a:solidFill>
                <a:latin typeface="Arial"/>
                <a:cs typeface="Arial"/>
              </a:rPr>
              <a:t>In your inbox, you should have a Open Enrollment notification</a:t>
            </a:r>
          </a:p>
          <a:p>
            <a:pPr marL="862013" lvl="2" indent="-288925" algn="just" eaLnBrk="0" hangingPunct="0">
              <a:spcAft>
                <a:spcPts val="300"/>
              </a:spcAft>
              <a:buClr>
                <a:srgbClr val="44BFD0"/>
              </a:buClr>
              <a:buSzPct val="75000"/>
              <a:buFont typeface="Wingdings" charset="0"/>
              <a:buChar char="n"/>
            </a:pPr>
            <a:r>
              <a:rPr lang="en-US" sz="1200" dirty="0">
                <a:solidFill>
                  <a:srgbClr val="000000"/>
                </a:solidFill>
                <a:latin typeface="Arial"/>
                <a:cs typeface="Arial"/>
              </a:rPr>
              <a:t>Click on the event and follow the steps to elect your benefits</a:t>
            </a:r>
          </a:p>
          <a:p>
            <a:pPr marL="862013" lvl="2" indent="-288925" algn="just" eaLnBrk="0" hangingPunct="0">
              <a:spcAft>
                <a:spcPts val="300"/>
              </a:spcAft>
              <a:buClr>
                <a:srgbClr val="44BFD0"/>
              </a:buClr>
              <a:buSzPct val="75000"/>
              <a:buFont typeface="Wingdings" charset="0"/>
              <a:buChar char="n"/>
            </a:pPr>
            <a:r>
              <a:rPr lang="en-US" sz="1200" b="1" i="1" u="sng" dirty="0">
                <a:solidFill>
                  <a:srgbClr val="000000"/>
                </a:solidFill>
                <a:latin typeface="Arial"/>
                <a:cs typeface="Arial"/>
              </a:rPr>
              <a:t>Review</a:t>
            </a:r>
            <a:r>
              <a:rPr lang="en-US" sz="1200" dirty="0">
                <a:solidFill>
                  <a:srgbClr val="000000"/>
                </a:solidFill>
                <a:latin typeface="Arial"/>
                <a:cs typeface="Arial"/>
              </a:rPr>
              <a:t> and submit your benefits  </a:t>
            </a:r>
          </a:p>
          <a:p>
            <a:pPr marL="0" lvl="1" eaLnBrk="0" hangingPunct="0">
              <a:buClr>
                <a:srgbClr val="E46C0A"/>
              </a:buClr>
              <a:buSzPct val="75000"/>
            </a:pPr>
            <a:endParaRPr lang="en-US" sz="900" b="1" dirty="0">
              <a:solidFill>
                <a:schemeClr val="tx1">
                  <a:lumMod val="50000"/>
                </a:schemeClr>
              </a:solidFill>
              <a:latin typeface="Gotham Black"/>
            </a:endParaRPr>
          </a:p>
          <a:p>
            <a:pPr marL="0" lvl="1" eaLnBrk="0" hangingPunct="0">
              <a:buClr>
                <a:srgbClr val="E46C0A"/>
              </a:buClr>
              <a:buSzPct val="75000"/>
            </a:pPr>
            <a:r>
              <a:rPr lang="en-US" sz="1600" b="1" dirty="0">
                <a:solidFill>
                  <a:srgbClr val="FF0000"/>
                </a:solidFill>
                <a:latin typeface="Gotham Black"/>
                <a:cs typeface="Arial" panose="020B0604020202020204" pitchFamily="34" charset="0"/>
              </a:rPr>
              <a:t>Remember! If you don’t enroll in benefits during Open Enrollment, your current benefits will not roll over to 2023</a:t>
            </a:r>
          </a:p>
          <a:p>
            <a:pPr marL="0" lvl="1" eaLnBrk="0" hangingPunct="0">
              <a:buClr>
                <a:srgbClr val="E46C0A"/>
              </a:buClr>
              <a:buSzPct val="75000"/>
            </a:pPr>
            <a:endParaRPr lang="en-US" sz="900" b="1" dirty="0">
              <a:solidFill>
                <a:srgbClr val="FF0000"/>
              </a:solidFill>
              <a:latin typeface="Gotham Black"/>
              <a:cs typeface="Arial" panose="020B0604020202020204" pitchFamily="34" charset="0"/>
            </a:endParaRPr>
          </a:p>
          <a:p>
            <a:pPr marL="862013" lvl="2" indent="-288925" algn="just" eaLnBrk="0" hangingPunct="0">
              <a:spcAft>
                <a:spcPts val="300"/>
              </a:spcAft>
              <a:buClr>
                <a:srgbClr val="44BFD0"/>
              </a:buClr>
              <a:buSzPct val="75000"/>
              <a:buFont typeface="Wingdings" charset="0"/>
              <a:buChar char="n"/>
            </a:pPr>
            <a:r>
              <a:rPr lang="en-US" sz="1200" dirty="0">
                <a:solidFill>
                  <a:srgbClr val="000000"/>
                </a:solidFill>
                <a:latin typeface="Arial"/>
                <a:cs typeface="Arial"/>
              </a:rPr>
              <a:t>You are required to do the following:</a:t>
            </a:r>
          </a:p>
          <a:p>
            <a:pPr marL="1319213" lvl="3" indent="-288925" algn="just" eaLnBrk="0" hangingPunct="0">
              <a:spcAft>
                <a:spcPts val="300"/>
              </a:spcAft>
              <a:buClr>
                <a:srgbClr val="44BFD0"/>
              </a:buClr>
              <a:buSzPct val="75000"/>
              <a:buFont typeface="Wingdings" charset="0"/>
              <a:buChar char="n"/>
            </a:pPr>
            <a:r>
              <a:rPr lang="en-US" sz="1200" dirty="0">
                <a:solidFill>
                  <a:srgbClr val="000000"/>
                </a:solidFill>
                <a:latin typeface="Arial"/>
                <a:cs typeface="Arial"/>
              </a:rPr>
              <a:t>State you are eligible for the 2023 HSA</a:t>
            </a:r>
          </a:p>
          <a:p>
            <a:pPr marL="1319213" lvl="3" indent="-288925" algn="just" eaLnBrk="0" hangingPunct="0">
              <a:spcAft>
                <a:spcPts val="300"/>
              </a:spcAft>
              <a:buClr>
                <a:srgbClr val="44BFD0"/>
              </a:buClr>
              <a:buSzPct val="75000"/>
              <a:buFont typeface="Wingdings" charset="0"/>
              <a:buChar char="n"/>
            </a:pPr>
            <a:r>
              <a:rPr lang="en-US" sz="1200" dirty="0">
                <a:solidFill>
                  <a:srgbClr val="000000"/>
                </a:solidFill>
                <a:latin typeface="Arial"/>
                <a:cs typeface="Arial"/>
              </a:rPr>
              <a:t>Log in to make any other changes you wish to make</a:t>
            </a:r>
          </a:p>
          <a:p>
            <a:pPr marL="1319213" lvl="3" indent="-288925" algn="just" eaLnBrk="0" hangingPunct="0">
              <a:spcAft>
                <a:spcPts val="300"/>
              </a:spcAft>
              <a:buClr>
                <a:srgbClr val="44BFD0"/>
              </a:buClr>
              <a:buSzPct val="75000"/>
              <a:buFont typeface="Wingdings" charset="0"/>
              <a:buChar char="n"/>
            </a:pPr>
            <a:r>
              <a:rPr lang="en-US" sz="1200" dirty="0">
                <a:solidFill>
                  <a:srgbClr val="000000"/>
                </a:solidFill>
                <a:latin typeface="Arial"/>
                <a:cs typeface="Arial"/>
              </a:rPr>
              <a:t>Confirm eligibility for your spouse</a:t>
            </a:r>
          </a:p>
          <a:p>
            <a:pPr marL="862013" lvl="2" indent="-288925" algn="just" eaLnBrk="0" hangingPunct="0">
              <a:spcAft>
                <a:spcPts val="300"/>
              </a:spcAft>
              <a:buClr>
                <a:srgbClr val="44BFD0"/>
              </a:buClr>
              <a:buSzPct val="75000"/>
              <a:buFont typeface="Wingdings" charset="0"/>
              <a:buChar char="n"/>
            </a:pPr>
            <a:r>
              <a:rPr lang="en-US" sz="1200" dirty="0">
                <a:solidFill>
                  <a:srgbClr val="000000"/>
                </a:solidFill>
                <a:latin typeface="Arial"/>
                <a:cs typeface="Arial"/>
              </a:rPr>
              <a:t>Review dependents to assure correct coverage in place</a:t>
            </a:r>
          </a:p>
          <a:p>
            <a:pPr marL="862013" lvl="2" indent="-288925" algn="just" eaLnBrk="0" hangingPunct="0">
              <a:spcAft>
                <a:spcPts val="300"/>
              </a:spcAft>
              <a:buClr>
                <a:srgbClr val="44BFD0"/>
              </a:buClr>
              <a:buSzPct val="75000"/>
              <a:buFont typeface="Wingdings" charset="0"/>
              <a:buChar char="n"/>
            </a:pPr>
            <a:r>
              <a:rPr lang="en-US" sz="1200" dirty="0">
                <a:solidFill>
                  <a:srgbClr val="000000"/>
                </a:solidFill>
                <a:latin typeface="Arial"/>
                <a:cs typeface="Arial"/>
              </a:rPr>
              <a:t>Print confirmation and keep</a:t>
            </a:r>
          </a:p>
          <a:p>
            <a:pPr marL="862013" lvl="2" indent="-288925" algn="just" eaLnBrk="0" hangingPunct="0">
              <a:spcAft>
                <a:spcPts val="300"/>
              </a:spcAft>
              <a:buClr>
                <a:srgbClr val="44BFD0"/>
              </a:buClr>
              <a:buSzPct val="75000"/>
              <a:buFont typeface="Wingdings" charset="0"/>
              <a:buChar char="n"/>
            </a:pPr>
            <a:r>
              <a:rPr lang="en-US" sz="1200" dirty="0">
                <a:solidFill>
                  <a:srgbClr val="000000"/>
                </a:solidFill>
                <a:latin typeface="Arial"/>
                <a:cs typeface="Arial"/>
              </a:rPr>
              <a:t>After 11/18/22, only qualifying life events are allowed for changes to your benefits</a:t>
            </a:r>
          </a:p>
          <a:p>
            <a:pPr marL="862013" lvl="2" indent="-288925" algn="just" eaLnBrk="0" hangingPunct="0">
              <a:spcAft>
                <a:spcPts val="300"/>
              </a:spcAft>
              <a:buClr>
                <a:srgbClr val="44BFD0"/>
              </a:buClr>
              <a:buSzPct val="75000"/>
              <a:buFont typeface="Wingdings" charset="0"/>
              <a:buChar char="n"/>
            </a:pPr>
            <a:r>
              <a:rPr lang="en-US" sz="1200" dirty="0">
                <a:solidFill>
                  <a:srgbClr val="000000"/>
                </a:solidFill>
                <a:latin typeface="Arial"/>
                <a:cs typeface="Arial"/>
              </a:rPr>
              <a:t>“Must have secondary plan” Error</a:t>
            </a:r>
          </a:p>
          <a:p>
            <a:pPr marL="1319213" lvl="3" indent="-288925" algn="just" eaLnBrk="0" hangingPunct="0">
              <a:spcAft>
                <a:spcPts val="300"/>
              </a:spcAft>
              <a:buClr>
                <a:srgbClr val="44BFD0"/>
              </a:buClr>
              <a:buSzPct val="75000"/>
              <a:buFont typeface="Wingdings" charset="0"/>
              <a:buChar char="n"/>
            </a:pPr>
            <a:r>
              <a:rPr lang="en-US" sz="1200" dirty="0">
                <a:solidFill>
                  <a:srgbClr val="000000"/>
                </a:solidFill>
                <a:latin typeface="Arial"/>
                <a:cs typeface="Arial"/>
              </a:rPr>
              <a:t>1</a:t>
            </a:r>
            <a:r>
              <a:rPr lang="en-US" sz="1200" baseline="30000" dirty="0">
                <a:solidFill>
                  <a:srgbClr val="000000"/>
                </a:solidFill>
                <a:latin typeface="Arial"/>
                <a:cs typeface="Arial"/>
              </a:rPr>
              <a:t>st</a:t>
            </a:r>
            <a:r>
              <a:rPr lang="en-US" sz="1200" dirty="0">
                <a:solidFill>
                  <a:srgbClr val="000000"/>
                </a:solidFill>
                <a:latin typeface="Arial"/>
                <a:cs typeface="Arial"/>
              </a:rPr>
              <a:t> page, 5</a:t>
            </a:r>
            <a:r>
              <a:rPr lang="en-US" sz="1200" baseline="30000" dirty="0">
                <a:solidFill>
                  <a:srgbClr val="000000"/>
                </a:solidFill>
                <a:latin typeface="Arial"/>
                <a:cs typeface="Arial"/>
              </a:rPr>
              <a:t>th</a:t>
            </a:r>
            <a:r>
              <a:rPr lang="en-US" sz="1200" dirty="0">
                <a:solidFill>
                  <a:srgbClr val="000000"/>
                </a:solidFill>
                <a:latin typeface="Arial"/>
                <a:cs typeface="Arial"/>
              </a:rPr>
              <a:t> row: must select “Elect” and then pick the option that fits</a:t>
            </a:r>
          </a:p>
        </p:txBody>
      </p:sp>
    </p:spTree>
    <p:extLst>
      <p:ext uri="{BB962C8B-B14F-4D97-AF65-F5344CB8AC3E}">
        <p14:creationId xmlns:p14="http://schemas.microsoft.com/office/powerpoint/2010/main" val="2800180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444" y="365126"/>
            <a:ext cx="8133906" cy="1325563"/>
          </a:xfrm>
        </p:spPr>
        <p:txBody>
          <a:bodyPr>
            <a:normAutofit/>
          </a:bodyPr>
          <a:lstStyle/>
          <a:p>
            <a:r>
              <a:rPr lang="en-US" sz="4000" dirty="0">
                <a:solidFill>
                  <a:srgbClr val="06899D"/>
                </a:solidFill>
              </a:rPr>
              <a:t>Qualifying Life Events</a:t>
            </a:r>
          </a:p>
        </p:txBody>
      </p:sp>
      <p:sp>
        <p:nvSpPr>
          <p:cNvPr id="3" name="Content Placeholder 2"/>
          <p:cNvSpPr>
            <a:spLocks noGrp="1"/>
          </p:cNvSpPr>
          <p:nvPr>
            <p:ph idx="1"/>
          </p:nvPr>
        </p:nvSpPr>
        <p:spPr>
          <a:xfrm>
            <a:off x="457200" y="2324798"/>
            <a:ext cx="8133906" cy="3554658"/>
          </a:xfrm>
        </p:spPr>
        <p:txBody>
          <a:bodyPr>
            <a:normAutofit/>
          </a:bodyPr>
          <a:lstStyle/>
          <a:p>
            <a:r>
              <a:rPr lang="en-US" sz="1800" dirty="0"/>
              <a:t>Change in marital status (marriage, divorce or legal separation)</a:t>
            </a:r>
          </a:p>
          <a:p>
            <a:r>
              <a:rPr lang="en-US" sz="1800" dirty="0"/>
              <a:t>Change in the number of dependents (for example, through birth or adoption, or if a child is no longer an eligible dependent)</a:t>
            </a:r>
          </a:p>
          <a:p>
            <a:r>
              <a:rPr lang="en-US" sz="1800" dirty="0"/>
              <a:t>Change in your spouse’s employment status, resulting in a loss or gain of coverage</a:t>
            </a:r>
          </a:p>
          <a:p>
            <a:r>
              <a:rPr lang="en-US" sz="1800" dirty="0"/>
              <a:t>Change in your employment status from full time to part time, or part time to full time, resulting in a loss or gain of coverage</a:t>
            </a:r>
          </a:p>
          <a:p>
            <a:r>
              <a:rPr lang="en-US" sz="1800" dirty="0"/>
              <a:t>Entitlement to Medicare or Medicaid</a:t>
            </a:r>
          </a:p>
          <a:p>
            <a:r>
              <a:rPr lang="en-US" sz="1800" dirty="0"/>
              <a:t>Change in your address or location that may affect the coverage for which you are eligible</a:t>
            </a:r>
          </a:p>
          <a:p>
            <a:r>
              <a:rPr lang="en-US" sz="1800" dirty="0"/>
              <a:t>Eligibility for coverage through the Marketplace</a:t>
            </a:r>
          </a:p>
        </p:txBody>
      </p:sp>
      <p:sp>
        <p:nvSpPr>
          <p:cNvPr id="4" name="TextBox 3"/>
          <p:cNvSpPr txBox="1"/>
          <p:nvPr/>
        </p:nvSpPr>
        <p:spPr>
          <a:xfrm>
            <a:off x="457201" y="1364760"/>
            <a:ext cx="8133906" cy="707886"/>
          </a:xfrm>
          <a:prstGeom prst="rect">
            <a:avLst/>
          </a:prstGeom>
          <a:noFill/>
        </p:spPr>
        <p:txBody>
          <a:bodyPr wrap="square" rtlCol="0">
            <a:spAutoFit/>
          </a:bodyPr>
          <a:lstStyle/>
          <a:p>
            <a:r>
              <a:rPr lang="en-US" sz="2000" b="1" dirty="0">
                <a:solidFill>
                  <a:srgbClr val="05899D"/>
                </a:solidFill>
              </a:rPr>
              <a:t>Act now! You won’t be able to make changes to your plan until next year unless one of the following things happens:</a:t>
            </a:r>
          </a:p>
        </p:txBody>
      </p:sp>
      <p:sp>
        <p:nvSpPr>
          <p:cNvPr id="5" name="Slide Number Placeholder 4"/>
          <p:cNvSpPr>
            <a:spLocks noGrp="1"/>
          </p:cNvSpPr>
          <p:nvPr>
            <p:ph type="sldNum" sz="quarter" idx="12"/>
          </p:nvPr>
        </p:nvSpPr>
        <p:spPr>
          <a:xfrm>
            <a:off x="457200" y="6356352"/>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61841-862A-E248-8A2E-7CC9D5DF13AE}" type="slidenum">
              <a:rPr lang="en-US" smtClean="0"/>
              <a:pPr/>
              <a:t>29</a:t>
            </a:fld>
            <a:endParaRPr lang="en-US" dirty="0"/>
          </a:p>
        </p:txBody>
      </p:sp>
    </p:spTree>
    <p:extLst>
      <p:ext uri="{BB962C8B-B14F-4D97-AF65-F5344CB8AC3E}">
        <p14:creationId xmlns:p14="http://schemas.microsoft.com/office/powerpoint/2010/main" val="1448736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6899D"/>
                </a:solidFill>
              </a:rPr>
              <a:t>Who is Eligible</a:t>
            </a:r>
          </a:p>
        </p:txBody>
      </p:sp>
      <p:sp>
        <p:nvSpPr>
          <p:cNvPr id="3" name="Text Placeholder 2"/>
          <p:cNvSpPr>
            <a:spLocks noGrp="1"/>
          </p:cNvSpPr>
          <p:nvPr>
            <p:ph type="body" idx="1"/>
          </p:nvPr>
        </p:nvSpPr>
        <p:spPr>
          <a:xfrm>
            <a:off x="457200" y="2124457"/>
            <a:ext cx="4040188" cy="401224"/>
          </a:xfrm>
        </p:spPr>
        <p:txBody>
          <a:bodyPr>
            <a:normAutofit lnSpcReduction="10000"/>
          </a:bodyPr>
          <a:lstStyle/>
          <a:p>
            <a:r>
              <a:rPr lang="en-US" dirty="0">
                <a:solidFill>
                  <a:srgbClr val="05899D"/>
                </a:solidFill>
              </a:rPr>
              <a:t>Spouses</a:t>
            </a:r>
          </a:p>
        </p:txBody>
      </p:sp>
      <p:sp>
        <p:nvSpPr>
          <p:cNvPr id="4" name="Content Placeholder 3"/>
          <p:cNvSpPr>
            <a:spLocks noGrp="1"/>
          </p:cNvSpPr>
          <p:nvPr>
            <p:ph sz="half" idx="2"/>
          </p:nvPr>
        </p:nvSpPr>
        <p:spPr>
          <a:xfrm>
            <a:off x="729762" y="2443291"/>
            <a:ext cx="8229600" cy="857630"/>
          </a:xfrm>
        </p:spPr>
        <p:txBody>
          <a:bodyPr>
            <a:normAutofit/>
          </a:bodyPr>
          <a:lstStyle/>
          <a:p>
            <a:r>
              <a:rPr lang="en-US" sz="1800" dirty="0"/>
              <a:t>Legal spouse</a:t>
            </a:r>
          </a:p>
          <a:p>
            <a:r>
              <a:rPr lang="en-US" sz="1800" dirty="0"/>
              <a:t>Common-law spouses in the state of </a:t>
            </a:r>
            <a:r>
              <a:rPr lang="en-US" sz="1800" dirty="0" smtClean="0"/>
              <a:t>Texas with provided Declaration form</a:t>
            </a:r>
            <a:endParaRPr lang="en-US" sz="1800" dirty="0">
              <a:highlight>
                <a:srgbClr val="FFFF00"/>
              </a:highlight>
            </a:endParaRPr>
          </a:p>
        </p:txBody>
      </p:sp>
      <p:sp>
        <p:nvSpPr>
          <p:cNvPr id="5" name="Text Placeholder 4"/>
          <p:cNvSpPr>
            <a:spLocks noGrp="1"/>
          </p:cNvSpPr>
          <p:nvPr>
            <p:ph type="body" sz="quarter" idx="3"/>
          </p:nvPr>
        </p:nvSpPr>
        <p:spPr>
          <a:xfrm>
            <a:off x="444500" y="3156481"/>
            <a:ext cx="4041775" cy="639762"/>
          </a:xfrm>
        </p:spPr>
        <p:txBody>
          <a:bodyPr>
            <a:normAutofit/>
          </a:bodyPr>
          <a:lstStyle/>
          <a:p>
            <a:r>
              <a:rPr lang="en-US" dirty="0">
                <a:solidFill>
                  <a:srgbClr val="05899D"/>
                </a:solidFill>
              </a:rPr>
              <a:t>Children</a:t>
            </a:r>
          </a:p>
        </p:txBody>
      </p:sp>
      <p:sp>
        <p:nvSpPr>
          <p:cNvPr id="6" name="Content Placeholder 5"/>
          <p:cNvSpPr>
            <a:spLocks noGrp="1"/>
          </p:cNvSpPr>
          <p:nvPr>
            <p:ph sz="quarter" idx="4"/>
          </p:nvPr>
        </p:nvSpPr>
        <p:spPr>
          <a:xfrm>
            <a:off x="717062" y="3714743"/>
            <a:ext cx="8231187" cy="2932143"/>
          </a:xfrm>
        </p:spPr>
        <p:txBody>
          <a:bodyPr>
            <a:normAutofit/>
          </a:bodyPr>
          <a:lstStyle/>
          <a:p>
            <a:r>
              <a:rPr lang="en-US" sz="1800" dirty="0"/>
              <a:t>Up to age 26, regardless of student status</a:t>
            </a:r>
          </a:p>
          <a:p>
            <a:r>
              <a:rPr lang="en-US" sz="1800" dirty="0"/>
              <a:t>Natural child</a:t>
            </a:r>
          </a:p>
          <a:p>
            <a:r>
              <a:rPr lang="en-US" sz="1800" dirty="0"/>
              <a:t>Any unmarried dependent child of any age who is medically certified as disabled and dependent upon you</a:t>
            </a:r>
          </a:p>
          <a:p>
            <a:r>
              <a:rPr lang="en-US" sz="1800" dirty="0"/>
              <a:t>Stepchild</a:t>
            </a:r>
          </a:p>
          <a:p>
            <a:r>
              <a:rPr lang="en-US" sz="1800" dirty="0"/>
              <a:t>Legally-adopted child</a:t>
            </a:r>
          </a:p>
          <a:p>
            <a:r>
              <a:rPr lang="en-US" sz="1800" dirty="0"/>
              <a:t>Child for whom legal guardianship has been awarded</a:t>
            </a:r>
          </a:p>
          <a:p>
            <a:r>
              <a:rPr lang="en-US" sz="1800" dirty="0"/>
              <a:t>Grandchild who is your dependent for income tax purposes</a:t>
            </a:r>
          </a:p>
        </p:txBody>
      </p:sp>
      <p:sp>
        <p:nvSpPr>
          <p:cNvPr id="9" name="Slide Number Placeholder 8"/>
          <p:cNvSpPr>
            <a:spLocks noGrp="1"/>
          </p:cNvSpPr>
          <p:nvPr>
            <p:ph type="sldNum" sz="quarter" idx="12"/>
          </p:nvPr>
        </p:nvSpPr>
        <p:spPr>
          <a:xfrm>
            <a:off x="457200" y="6356352"/>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B161841-862A-E248-8A2E-7CC9D5DF13AE}" type="slidenum">
              <a:rPr lang="en-US" smtClean="0"/>
              <a:pPr algn="ctr"/>
              <a:t>3</a:t>
            </a:fld>
            <a:endParaRPr lang="en-US" dirty="0"/>
          </a:p>
        </p:txBody>
      </p:sp>
      <p:sp>
        <p:nvSpPr>
          <p:cNvPr id="10" name="Rectangle 9"/>
          <p:cNvSpPr/>
          <p:nvPr/>
        </p:nvSpPr>
        <p:spPr>
          <a:xfrm>
            <a:off x="455613" y="1314847"/>
            <a:ext cx="1566006" cy="461665"/>
          </a:xfrm>
          <a:prstGeom prst="rect">
            <a:avLst/>
          </a:prstGeom>
        </p:spPr>
        <p:txBody>
          <a:bodyPr wrap="none">
            <a:spAutoFit/>
          </a:bodyPr>
          <a:lstStyle/>
          <a:p>
            <a:r>
              <a:rPr lang="en-US" sz="2400" b="1" dirty="0">
                <a:solidFill>
                  <a:srgbClr val="05899D"/>
                </a:solidFill>
              </a:rPr>
              <a:t>Employees</a:t>
            </a:r>
            <a:endParaRPr lang="en-US" sz="2000" b="1" dirty="0">
              <a:solidFill>
                <a:srgbClr val="05899D"/>
              </a:solidFill>
            </a:endParaRPr>
          </a:p>
        </p:txBody>
      </p:sp>
      <p:sp>
        <p:nvSpPr>
          <p:cNvPr id="12" name="Content Placeholder 3"/>
          <p:cNvSpPr txBox="1">
            <a:spLocks/>
          </p:cNvSpPr>
          <p:nvPr/>
        </p:nvSpPr>
        <p:spPr>
          <a:xfrm>
            <a:off x="717062" y="1606125"/>
            <a:ext cx="8229600" cy="4276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44BFD0"/>
              </a:buClr>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Clr>
                <a:srgbClr val="44BFD0"/>
              </a:buClr>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rgbClr val="44BFD0"/>
              </a:buClr>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Clr>
                <a:srgbClr val="44BFD0"/>
              </a:buClr>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Clr>
                <a:srgbClr val="44BFD0"/>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1800" dirty="0">
                <a:solidFill>
                  <a:srgbClr val="000000"/>
                </a:solidFill>
              </a:rPr>
              <a:t>Full Time, Regular, Non-Contract</a:t>
            </a:r>
          </a:p>
        </p:txBody>
      </p:sp>
    </p:spTree>
    <p:extLst>
      <p:ext uri="{BB962C8B-B14F-4D97-AF65-F5344CB8AC3E}">
        <p14:creationId xmlns:p14="http://schemas.microsoft.com/office/powerpoint/2010/main" val="3705272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t>
            </a:r>
            <a:r>
              <a:rPr lang="en-US" sz="10700" dirty="0" smtClean="0"/>
              <a:t>Q &amp; A</a:t>
            </a:r>
            <a:r>
              <a:rPr lang="en-US" dirty="0" smtClean="0"/>
              <a:t>	</a:t>
            </a:r>
            <a:endParaRPr lang="en-US" dirty="0"/>
          </a:p>
        </p:txBody>
      </p:sp>
    </p:spTree>
    <p:extLst>
      <p:ext uri="{BB962C8B-B14F-4D97-AF65-F5344CB8AC3E}">
        <p14:creationId xmlns:p14="http://schemas.microsoft.com/office/powerpoint/2010/main" val="1708765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solidFill>
                  <a:srgbClr val="FF0000"/>
                </a:solidFill>
                <a:latin typeface="Gotham Black"/>
                <a:cs typeface="Arial" panose="020B0604020202020204" pitchFamily="34" charset="0"/>
              </a:rPr>
              <a:t>Remember! If you don’t enroll in benefits during Open Enrollment, your current benefits will not roll over to 2023</a:t>
            </a:r>
            <a:br>
              <a:rPr lang="en-US" dirty="0">
                <a:solidFill>
                  <a:srgbClr val="FF0000"/>
                </a:solidFill>
                <a:latin typeface="Gotham Black"/>
                <a:cs typeface="Arial" panose="020B0604020202020204" pitchFamily="34" charset="0"/>
              </a:rPr>
            </a:br>
            <a:endParaRPr lang="en-US" dirty="0"/>
          </a:p>
        </p:txBody>
      </p:sp>
    </p:spTree>
    <p:extLst>
      <p:ext uri="{BB962C8B-B14F-4D97-AF65-F5344CB8AC3E}">
        <p14:creationId xmlns:p14="http://schemas.microsoft.com/office/powerpoint/2010/main" val="5401488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444" y="365126"/>
            <a:ext cx="8133906" cy="1325563"/>
          </a:xfrm>
        </p:spPr>
        <p:txBody>
          <a:bodyPr>
            <a:normAutofit/>
          </a:bodyPr>
          <a:lstStyle/>
          <a:p>
            <a:r>
              <a:rPr lang="en-US" sz="4000" dirty="0">
                <a:solidFill>
                  <a:srgbClr val="06899D"/>
                </a:solidFill>
              </a:rPr>
              <a:t>Medical Glossary</a:t>
            </a:r>
          </a:p>
        </p:txBody>
      </p:sp>
      <p:sp>
        <p:nvSpPr>
          <p:cNvPr id="3" name="Content Placeholder 2"/>
          <p:cNvSpPr>
            <a:spLocks noGrp="1"/>
          </p:cNvSpPr>
          <p:nvPr>
            <p:ph idx="1"/>
          </p:nvPr>
        </p:nvSpPr>
        <p:spPr>
          <a:xfrm>
            <a:off x="457200" y="1970202"/>
            <a:ext cx="8133906" cy="3909254"/>
          </a:xfrm>
        </p:spPr>
        <p:txBody>
          <a:bodyPr>
            <a:normAutofit fontScale="85000" lnSpcReduction="20000"/>
          </a:bodyPr>
          <a:lstStyle/>
          <a:p>
            <a:pPr marL="0" indent="0">
              <a:buNone/>
            </a:pPr>
            <a:r>
              <a:rPr lang="en-US" sz="1800" b="1" dirty="0">
                <a:solidFill>
                  <a:srgbClr val="05899D"/>
                </a:solidFill>
              </a:rPr>
              <a:t>Coinsurance</a:t>
            </a:r>
          </a:p>
          <a:p>
            <a:r>
              <a:rPr lang="en-US" sz="1800" dirty="0"/>
              <a:t>Your share of the cost of a covered healthcare service, calculated as a percent of the allowed amount for the service, typically after you meet your deductible</a:t>
            </a:r>
          </a:p>
          <a:p>
            <a:pPr marL="0" indent="0">
              <a:buNone/>
            </a:pPr>
            <a:r>
              <a:rPr lang="en-US" sz="1800" b="1" dirty="0">
                <a:solidFill>
                  <a:srgbClr val="05899D"/>
                </a:solidFill>
              </a:rPr>
              <a:t>Copay</a:t>
            </a:r>
          </a:p>
          <a:p>
            <a:r>
              <a:rPr lang="en-US" sz="1800" dirty="0"/>
              <a:t>The fixed amount, as determined by your insurance plan, you pay for health care services received</a:t>
            </a:r>
          </a:p>
          <a:p>
            <a:pPr marL="0" indent="0">
              <a:buNone/>
            </a:pPr>
            <a:r>
              <a:rPr lang="en-US" sz="1800" b="1" dirty="0">
                <a:solidFill>
                  <a:srgbClr val="05899D"/>
                </a:solidFill>
              </a:rPr>
              <a:t>Deductible</a:t>
            </a:r>
          </a:p>
          <a:p>
            <a:r>
              <a:rPr lang="en-US" sz="1800" dirty="0"/>
              <a:t>The amount you owe for health care services before your health insurance or plan sponsor (employer) begins to pay its portion</a:t>
            </a:r>
          </a:p>
          <a:p>
            <a:pPr marL="0" indent="0">
              <a:buNone/>
            </a:pPr>
            <a:r>
              <a:rPr lang="en-US" sz="1800" b="1" dirty="0">
                <a:solidFill>
                  <a:srgbClr val="05899D"/>
                </a:solidFill>
              </a:rPr>
              <a:t>Out-of-Network</a:t>
            </a:r>
          </a:p>
          <a:p>
            <a:r>
              <a:rPr lang="en-US" sz="1800" dirty="0"/>
              <a:t>Out-of-network providers are doctors, hospitals, and other providers that are not contracted with your insurance company. If you choose an out-of-network doctor, services will not be provided at a discounted rate</a:t>
            </a:r>
          </a:p>
          <a:p>
            <a:pPr marL="0" indent="0">
              <a:buNone/>
            </a:pPr>
            <a:r>
              <a:rPr lang="en-US" sz="1800" b="1" dirty="0">
                <a:solidFill>
                  <a:srgbClr val="05899D"/>
                </a:solidFill>
              </a:rPr>
              <a:t>Out-of-Pocket Maximum</a:t>
            </a:r>
          </a:p>
          <a:p>
            <a:r>
              <a:rPr lang="en-US" sz="1800" dirty="0"/>
              <a:t>The most you pay during a policy period before your health insurance plan begins to pay 100% of the allowed amount. This limit does not include your premium, charges beyond the Reasonable &amp; Customary, or health care your plan doesn’t cover</a:t>
            </a:r>
          </a:p>
        </p:txBody>
      </p:sp>
      <p:sp>
        <p:nvSpPr>
          <p:cNvPr id="4" name="TextBox 3"/>
          <p:cNvSpPr txBox="1"/>
          <p:nvPr/>
        </p:nvSpPr>
        <p:spPr>
          <a:xfrm>
            <a:off x="457201" y="1364760"/>
            <a:ext cx="8133906" cy="400110"/>
          </a:xfrm>
          <a:prstGeom prst="rect">
            <a:avLst/>
          </a:prstGeom>
          <a:noFill/>
        </p:spPr>
        <p:txBody>
          <a:bodyPr wrap="square" rtlCol="0">
            <a:spAutoFit/>
          </a:bodyPr>
          <a:lstStyle/>
          <a:p>
            <a:r>
              <a:rPr lang="en-US" sz="2000" b="1" dirty="0">
                <a:solidFill>
                  <a:srgbClr val="05899D"/>
                </a:solidFill>
              </a:rPr>
              <a:t>Don’t let insurance jargon get you down. Here’s a cheat sheet!</a:t>
            </a:r>
          </a:p>
        </p:txBody>
      </p:sp>
      <p:sp>
        <p:nvSpPr>
          <p:cNvPr id="5" name="Slide Number Placeholder 4"/>
          <p:cNvSpPr>
            <a:spLocks noGrp="1"/>
          </p:cNvSpPr>
          <p:nvPr>
            <p:ph type="sldNum" sz="quarter" idx="12"/>
          </p:nvPr>
        </p:nvSpPr>
        <p:spPr>
          <a:xfrm>
            <a:off x="457200" y="6356352"/>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61841-862A-E248-8A2E-7CC9D5DF13AE}" type="slidenum">
              <a:rPr lang="en-US" smtClean="0"/>
              <a:pPr/>
              <a:t>32</a:t>
            </a:fld>
            <a:endParaRPr lang="en-US" dirty="0"/>
          </a:p>
        </p:txBody>
      </p:sp>
    </p:spTree>
    <p:extLst>
      <p:ext uri="{BB962C8B-B14F-4D97-AF65-F5344CB8AC3E}">
        <p14:creationId xmlns:p14="http://schemas.microsoft.com/office/powerpoint/2010/main" val="3002101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427" y="1273359"/>
            <a:ext cx="8471145" cy="5218190"/>
          </a:xfrm>
        </p:spPr>
        <p:txBody>
          <a:bodyPr>
            <a:noAutofit/>
          </a:bodyPr>
          <a:lstStyle/>
          <a:p>
            <a:pPr marL="0" defTabSz="457200"/>
            <a:r>
              <a:rPr lang="en-US" sz="2000" b="1" dirty="0">
                <a:solidFill>
                  <a:srgbClr val="05899D"/>
                </a:solidFill>
              </a:rPr>
              <a:t>Active Enrollment for 2023</a:t>
            </a:r>
          </a:p>
          <a:p>
            <a:pPr lvl="1"/>
            <a:r>
              <a:rPr lang="en-US" sz="1400" dirty="0"/>
              <a:t>Everyone will need to go to the benefit portal and review and confirm their 2023 benefit elections</a:t>
            </a:r>
          </a:p>
          <a:p>
            <a:pPr lvl="1"/>
            <a:r>
              <a:rPr lang="en-US" sz="1400" dirty="0"/>
              <a:t>If you do not do this, you will not have Medical, Dental, Vision or Flexible Spending coverage for 2023</a:t>
            </a:r>
          </a:p>
          <a:p>
            <a:pPr lvl="1"/>
            <a:r>
              <a:rPr lang="en-US" sz="1400" dirty="0"/>
              <a:t>Be sure you have your password or reset your password before Open Enrollment begins</a:t>
            </a:r>
          </a:p>
          <a:p>
            <a:pPr marL="0" defTabSz="457200"/>
            <a:r>
              <a:rPr lang="en-US" sz="2000" b="1" dirty="0">
                <a:solidFill>
                  <a:srgbClr val="05899D"/>
                </a:solidFill>
              </a:rPr>
              <a:t>Dental Plan Carrier</a:t>
            </a:r>
          </a:p>
          <a:p>
            <a:pPr lvl="1"/>
            <a:r>
              <a:rPr lang="en-US" sz="1400" dirty="0"/>
              <a:t>MetLife will be your new dental insurance carrier for 2023.</a:t>
            </a:r>
          </a:p>
          <a:p>
            <a:pPr lvl="1"/>
            <a:r>
              <a:rPr lang="en-US" sz="1400" dirty="0"/>
              <a:t>Both the High Plan and the Low Plan will be offered with no changes to the benefit coverages. The High Plan will now cover </a:t>
            </a:r>
            <a:r>
              <a:rPr lang="en-US" sz="1400" dirty="0" smtClean="0"/>
              <a:t>implants at 50%.</a:t>
            </a:r>
            <a:endParaRPr lang="en-US" sz="1400" dirty="0"/>
          </a:p>
          <a:p>
            <a:pPr lvl="1"/>
            <a:r>
              <a:rPr lang="en-US" sz="1400" dirty="0"/>
              <a:t>In either the High or the Low dental plan, using the MetLife network will make your dental benefits go farther!</a:t>
            </a:r>
          </a:p>
          <a:p>
            <a:pPr marL="0" defTabSz="457200"/>
            <a:r>
              <a:rPr lang="en-US" sz="2000" b="1" dirty="0">
                <a:solidFill>
                  <a:srgbClr val="05899D"/>
                </a:solidFill>
              </a:rPr>
              <a:t>Medical Travel Benefit</a:t>
            </a:r>
            <a:endParaRPr lang="en-US" sz="2000" dirty="0">
              <a:solidFill>
                <a:srgbClr val="05899D"/>
              </a:solidFill>
            </a:endParaRPr>
          </a:p>
          <a:p>
            <a:pPr marL="685800" marR="0" lvl="1" indent="-228600" algn="l" defTabSz="914400" rtl="0" eaLnBrk="1" fontAlgn="auto" latinLnBrk="0" hangingPunct="1">
              <a:lnSpc>
                <a:spcPct val="90000"/>
              </a:lnSpc>
              <a:spcBef>
                <a:spcPts val="500"/>
              </a:spcBef>
              <a:spcAft>
                <a:spcPts val="0"/>
              </a:spcAft>
              <a:buClr>
                <a:srgbClr val="05899D"/>
              </a:buClr>
              <a:buSzTx/>
              <a:buFont typeface="Arial" panose="020B0604020202020204" pitchFamily="34" charset="0"/>
              <a:buChar char="•"/>
              <a:tabLst/>
              <a:defRPr/>
            </a:pPr>
            <a:r>
              <a:rPr kumimoji="0" lang="en-US" sz="1400" b="0" i="0" u="none" strike="noStrike" kern="1200" cap="none" spc="0" normalizeH="0" baseline="0" noProof="0" dirty="0" err="1">
                <a:ln>
                  <a:noFill/>
                </a:ln>
                <a:solidFill>
                  <a:srgbClr val="000000"/>
                </a:solidFill>
                <a:effectLst/>
                <a:uLnTx/>
                <a:uFillTx/>
                <a:latin typeface="Calibri" panose="020F0502020204030204"/>
                <a:ea typeface="+mn-ea"/>
                <a:cs typeface="+mn-cs"/>
              </a:rPr>
              <a:t>DallasNews</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has expanded medical benefits to provide travel and lodging for employees seeking approved services outside of their state or that require significant travel.</a:t>
            </a:r>
            <a:endParaRPr lang="en-US" sz="2000" b="1" dirty="0">
              <a:solidFill>
                <a:srgbClr val="05899D"/>
              </a:solidFill>
            </a:endParaRPr>
          </a:p>
          <a:p>
            <a:pPr marL="0" defTabSz="457200"/>
            <a:r>
              <a:rPr lang="en-US" sz="2000" b="1" dirty="0">
                <a:solidFill>
                  <a:srgbClr val="05899D"/>
                </a:solidFill>
              </a:rPr>
              <a:t>Maternity/Paternity Leave</a:t>
            </a:r>
          </a:p>
          <a:p>
            <a:pPr lvl="1"/>
            <a:r>
              <a:rPr lang="en-US" sz="1400" dirty="0"/>
              <a:t>Maternity Leave will be extended from 8 weeks to 12 weeks.</a:t>
            </a:r>
          </a:p>
          <a:p>
            <a:pPr lvl="1"/>
            <a:r>
              <a:rPr lang="en-US" sz="1400" dirty="0"/>
              <a:t>Paternity Leave will be extended from 4 weeks to 12 weeks.</a:t>
            </a:r>
          </a:p>
          <a:p>
            <a:pPr marL="0" defTabSz="457200"/>
            <a:r>
              <a:rPr lang="en-US" sz="2000" b="1" dirty="0">
                <a:solidFill>
                  <a:srgbClr val="05899D"/>
                </a:solidFill>
              </a:rPr>
              <a:t>Pet Insurance</a:t>
            </a:r>
          </a:p>
          <a:p>
            <a:pPr marL="742950" lvl="1" indent="-285750"/>
            <a:r>
              <a:rPr lang="en-US" sz="1400" b="0" dirty="0"/>
              <a:t>You will have the opportunity to obtain coverage for your pets with access to discounted Pet Insurance through ASPCA.</a:t>
            </a:r>
          </a:p>
          <a:p>
            <a:pPr lvl="1"/>
            <a:endParaRPr lang="en-US" dirty="0"/>
          </a:p>
          <a:p>
            <a:pPr marL="457200" lvl="1" indent="0">
              <a:buNone/>
            </a:pPr>
            <a:endParaRPr lang="en-US" dirty="0"/>
          </a:p>
        </p:txBody>
      </p:sp>
      <p:sp>
        <p:nvSpPr>
          <p:cNvPr id="4" name="Slide Number Placeholder 3"/>
          <p:cNvSpPr>
            <a:spLocks noGrp="1"/>
          </p:cNvSpPr>
          <p:nvPr>
            <p:ph type="sldNum" sz="quarter" idx="12"/>
          </p:nvPr>
        </p:nvSpPr>
        <p:spPr>
          <a:xfrm>
            <a:off x="457200" y="6356352"/>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61841-862A-E248-8A2E-7CC9D5DF13AE}" type="slidenum">
              <a:rPr lang="en-US" smtClean="0"/>
              <a:pPr/>
              <a:t>4</a:t>
            </a:fld>
            <a:endParaRPr lang="en-US" dirty="0"/>
          </a:p>
        </p:txBody>
      </p:sp>
      <p:sp>
        <p:nvSpPr>
          <p:cNvPr id="5" name="Title 1"/>
          <p:cNvSpPr>
            <a:spLocks noGrp="1"/>
          </p:cNvSpPr>
          <p:nvPr>
            <p:ph type="title"/>
          </p:nvPr>
        </p:nvSpPr>
        <p:spPr>
          <a:xfrm>
            <a:off x="628650" y="539417"/>
            <a:ext cx="7886700" cy="813679"/>
          </a:xfrm>
        </p:spPr>
        <p:txBody>
          <a:bodyPr>
            <a:normAutofit/>
          </a:bodyPr>
          <a:lstStyle/>
          <a:p>
            <a:r>
              <a:rPr lang="en-US" sz="4000" dirty="0">
                <a:solidFill>
                  <a:srgbClr val="06899D"/>
                </a:solidFill>
              </a:rPr>
              <a:t>What’s New for 2023</a:t>
            </a:r>
          </a:p>
        </p:txBody>
      </p:sp>
    </p:spTree>
    <p:extLst>
      <p:ext uri="{BB962C8B-B14F-4D97-AF65-F5344CB8AC3E}">
        <p14:creationId xmlns:p14="http://schemas.microsoft.com/office/powerpoint/2010/main" val="3270828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6899D"/>
                </a:solidFill>
              </a:rPr>
              <a:t>2023 Medical Benefits</a:t>
            </a:r>
          </a:p>
        </p:txBody>
      </p:sp>
      <p:sp>
        <p:nvSpPr>
          <p:cNvPr id="7" name="TextBox 6"/>
          <p:cNvSpPr txBox="1"/>
          <p:nvPr/>
        </p:nvSpPr>
        <p:spPr>
          <a:xfrm>
            <a:off x="627459" y="1210294"/>
            <a:ext cx="8045845" cy="646331"/>
          </a:xfrm>
          <a:prstGeom prst="rect">
            <a:avLst/>
          </a:prstGeom>
          <a:noFill/>
        </p:spPr>
        <p:txBody>
          <a:bodyPr wrap="square" rtlCol="0">
            <a:spAutoFit/>
          </a:bodyPr>
          <a:lstStyle/>
          <a:p>
            <a:r>
              <a:rPr lang="en-US" dirty="0">
                <a:solidFill>
                  <a:srgbClr val="05899D"/>
                </a:solidFill>
              </a:rPr>
              <a:t>No Changes. 2023 plan offerings and contributions will remain the same through BCBSTX.</a:t>
            </a:r>
          </a:p>
        </p:txBody>
      </p:sp>
      <p:sp>
        <p:nvSpPr>
          <p:cNvPr id="8" name="Slide Number Placeholder 7"/>
          <p:cNvSpPr>
            <a:spLocks noGrp="1"/>
          </p:cNvSpPr>
          <p:nvPr>
            <p:ph type="sldNum" sz="quarter" idx="12"/>
          </p:nvPr>
        </p:nvSpPr>
        <p:spPr>
          <a:xfrm>
            <a:off x="457200" y="6356352"/>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61841-862A-E248-8A2E-7CC9D5DF13AE}" type="slidenum">
              <a:rPr lang="en-US" smtClean="0"/>
              <a:pPr/>
              <a:t>5</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157840683"/>
              </p:ext>
            </p:extLst>
          </p:nvPr>
        </p:nvGraphicFramePr>
        <p:xfrm>
          <a:off x="457200" y="1850158"/>
          <a:ext cx="8229600" cy="4096367"/>
        </p:xfrm>
        <a:graphic>
          <a:graphicData uri="http://schemas.openxmlformats.org/drawingml/2006/table">
            <a:tbl>
              <a:tblPr firstRow="1" bandRow="1">
                <a:tableStyleId>{5C22544A-7EE6-4342-B048-85BDC9FD1C3A}</a:tableStyleId>
              </a:tblPr>
              <a:tblGrid>
                <a:gridCol w="2351312">
                  <a:extLst>
                    <a:ext uri="{9D8B030D-6E8A-4147-A177-3AD203B41FA5}">
                      <a16:colId xmlns:a16="http://schemas.microsoft.com/office/drawing/2014/main" val="20000"/>
                    </a:ext>
                  </a:extLst>
                </a:gridCol>
                <a:gridCol w="1469572">
                  <a:extLst>
                    <a:ext uri="{9D8B030D-6E8A-4147-A177-3AD203B41FA5}">
                      <a16:colId xmlns:a16="http://schemas.microsoft.com/office/drawing/2014/main" val="20001"/>
                    </a:ext>
                  </a:extLst>
                </a:gridCol>
                <a:gridCol w="1469572">
                  <a:extLst>
                    <a:ext uri="{9D8B030D-6E8A-4147-A177-3AD203B41FA5}">
                      <a16:colId xmlns:a16="http://schemas.microsoft.com/office/drawing/2014/main" val="20002"/>
                    </a:ext>
                  </a:extLst>
                </a:gridCol>
                <a:gridCol w="1469572">
                  <a:extLst>
                    <a:ext uri="{9D8B030D-6E8A-4147-A177-3AD203B41FA5}">
                      <a16:colId xmlns:a16="http://schemas.microsoft.com/office/drawing/2014/main" val="20003"/>
                    </a:ext>
                  </a:extLst>
                </a:gridCol>
                <a:gridCol w="1469572">
                  <a:extLst>
                    <a:ext uri="{9D8B030D-6E8A-4147-A177-3AD203B41FA5}">
                      <a16:colId xmlns:a16="http://schemas.microsoft.com/office/drawing/2014/main" val="20004"/>
                    </a:ext>
                  </a:extLst>
                </a:gridCol>
              </a:tblGrid>
              <a:tr h="345790">
                <a:tc>
                  <a:txBody>
                    <a:bodyPr/>
                    <a:lstStyle/>
                    <a:p>
                      <a:endParaRPr lang="en-US" sz="1200" dirty="0">
                        <a:solidFill>
                          <a:schemeClr val="tx1">
                            <a:lumMod val="75000"/>
                            <a:lumOff val="25000"/>
                          </a:schemeClr>
                        </a:solidFill>
                        <a:latin typeface="Arial"/>
                        <a:cs typeface="Arial"/>
                      </a:endParaRPr>
                    </a:p>
                  </a:txBody>
                  <a:tcPr marL="70913" marR="70913" marT="35456" marB="35456">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200" dirty="0">
                          <a:solidFill>
                            <a:srgbClr val="FFFFFF"/>
                          </a:solidFill>
                          <a:latin typeface="Arial"/>
                          <a:cs typeface="Arial"/>
                        </a:rPr>
                        <a:t>CDHP/</a:t>
                      </a:r>
                      <a:r>
                        <a:rPr lang="en-US" sz="1200" baseline="0" dirty="0">
                          <a:solidFill>
                            <a:srgbClr val="FFFFFF"/>
                          </a:solidFill>
                          <a:latin typeface="Arial"/>
                          <a:cs typeface="Arial"/>
                        </a:rPr>
                        <a:t>HSA Plan</a:t>
                      </a:r>
                      <a:endParaRPr lang="en-US" sz="1200" dirty="0">
                        <a:solidFill>
                          <a:srgbClr val="FFFFFF"/>
                        </a:solidFill>
                        <a:latin typeface="Arial"/>
                        <a:cs typeface="Arial"/>
                      </a:endParaRP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gridSpan="2">
                  <a:txBody>
                    <a:bodyPr/>
                    <a:lstStyle/>
                    <a:p>
                      <a:pPr algn="ctr"/>
                      <a:r>
                        <a:rPr lang="en-US" sz="1200" dirty="0">
                          <a:solidFill>
                            <a:srgbClr val="FFFFFF"/>
                          </a:solidFill>
                          <a:latin typeface="Arial"/>
                          <a:cs typeface="Arial"/>
                        </a:rPr>
                        <a:t>PPO</a:t>
                      </a:r>
                      <a:r>
                        <a:rPr lang="en-US" sz="1200" baseline="0" dirty="0">
                          <a:solidFill>
                            <a:srgbClr val="FFFFFF"/>
                          </a:solidFill>
                          <a:latin typeface="Arial"/>
                          <a:cs typeface="Arial"/>
                        </a:rPr>
                        <a:t> Plan</a:t>
                      </a:r>
                      <a:endParaRPr lang="en-US" sz="1200" dirty="0">
                        <a:solidFill>
                          <a:srgbClr val="FFFFFF"/>
                        </a:solidFill>
                        <a:latin typeface="Arial"/>
                        <a:cs typeface="Arial"/>
                      </a:endParaRP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BFD0"/>
                    </a:solidFill>
                  </a:tcPr>
                </a:tc>
                <a:tc hMerge="1">
                  <a:txBody>
                    <a:bodyPr/>
                    <a:lstStyle/>
                    <a:p>
                      <a:endParaRPr lang="en-US"/>
                    </a:p>
                  </a:txBody>
                  <a:tcPr/>
                </a:tc>
                <a:extLst>
                  <a:ext uri="{0D108BD9-81ED-4DB2-BD59-A6C34878D82A}">
                    <a16:rowId xmlns:a16="http://schemas.microsoft.com/office/drawing/2014/main" val="10000"/>
                  </a:ext>
                </a:extLst>
              </a:tr>
              <a:tr h="345790">
                <a:tc gridSpan="5">
                  <a:txBody>
                    <a:bodyPr/>
                    <a:lstStyle/>
                    <a:p>
                      <a:r>
                        <a:rPr lang="en-US" sz="1200" b="1" baseline="0" dirty="0">
                          <a:solidFill>
                            <a:srgbClr val="FFFFFF"/>
                          </a:solidFill>
                          <a:latin typeface="Arial"/>
                          <a:cs typeface="Arial"/>
                        </a:rPr>
                        <a:t>Blue Cross Blue Shield of Texas</a:t>
                      </a:r>
                      <a:endParaRPr lang="en-US" sz="1200" b="1" dirty="0">
                        <a:solidFill>
                          <a:srgbClr val="FFFFFF"/>
                        </a:solidFill>
                        <a:latin typeface="Arial"/>
                        <a:cs typeface="Arial"/>
                      </a:endParaRP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45790">
                <a:tc>
                  <a:txBody>
                    <a:bodyPr/>
                    <a:lstStyle/>
                    <a:p>
                      <a:pPr algn="r"/>
                      <a:endParaRPr lang="en-US" sz="1200" b="1" dirty="0">
                        <a:solidFill>
                          <a:schemeClr val="tx1">
                            <a:lumMod val="75000"/>
                            <a:lumOff val="25000"/>
                          </a:schemeClr>
                        </a:solidFill>
                        <a:latin typeface="Arial"/>
                        <a:cs typeface="Arial"/>
                      </a:endParaRPr>
                    </a:p>
                  </a:txBody>
                  <a:tcPr marL="70913" marR="70913" marT="35456" marB="35456">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C1C6"/>
                    </a:solidFill>
                  </a:tcPr>
                </a:tc>
                <a:tc>
                  <a:txBody>
                    <a:bodyPr/>
                    <a:lstStyle/>
                    <a:p>
                      <a:pPr algn="ctr"/>
                      <a:r>
                        <a:rPr lang="en-US" sz="700" b="1" dirty="0">
                          <a:solidFill>
                            <a:srgbClr val="FFFFFF"/>
                          </a:solidFill>
                          <a:latin typeface="Arial"/>
                          <a:cs typeface="Arial"/>
                        </a:rPr>
                        <a:t>IN-NETWORK</a:t>
                      </a: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C1C6"/>
                    </a:solidFill>
                  </a:tcPr>
                </a:tc>
                <a:tc>
                  <a:txBody>
                    <a:bodyPr/>
                    <a:lstStyle/>
                    <a:p>
                      <a:pPr algn="ctr"/>
                      <a:r>
                        <a:rPr lang="en-US" sz="700" b="1" dirty="0">
                          <a:solidFill>
                            <a:srgbClr val="FFFFFF"/>
                          </a:solidFill>
                          <a:latin typeface="Arial"/>
                          <a:cs typeface="Arial"/>
                        </a:rPr>
                        <a:t>OUT-OF-NETWORK</a:t>
                      </a: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C1C6"/>
                    </a:solidFill>
                  </a:tcPr>
                </a:tc>
                <a:tc>
                  <a:txBody>
                    <a:bodyPr/>
                    <a:lstStyle/>
                    <a:p>
                      <a:pPr algn="ctr"/>
                      <a:r>
                        <a:rPr lang="en-US" sz="700" b="1" dirty="0">
                          <a:solidFill>
                            <a:srgbClr val="FFFFFF"/>
                          </a:solidFill>
                          <a:latin typeface="Arial"/>
                          <a:cs typeface="Arial"/>
                        </a:rPr>
                        <a:t>IN-NETWORK</a:t>
                      </a: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C1C6"/>
                    </a:solidFill>
                  </a:tcPr>
                </a:tc>
                <a:tc>
                  <a:txBody>
                    <a:bodyPr/>
                    <a:lstStyle/>
                    <a:p>
                      <a:pPr algn="ctr"/>
                      <a:r>
                        <a:rPr lang="en-US" sz="700" b="1" dirty="0">
                          <a:solidFill>
                            <a:srgbClr val="FFFFFF"/>
                          </a:solidFill>
                          <a:latin typeface="Arial"/>
                          <a:cs typeface="Arial"/>
                        </a:rPr>
                        <a:t>OUT-OF-NETWORK</a:t>
                      </a: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C1C6"/>
                    </a:solidFill>
                  </a:tcPr>
                </a:tc>
                <a:extLst>
                  <a:ext uri="{0D108BD9-81ED-4DB2-BD59-A6C34878D82A}">
                    <a16:rowId xmlns:a16="http://schemas.microsoft.com/office/drawing/2014/main" val="10002"/>
                  </a:ext>
                </a:extLst>
              </a:tr>
              <a:tr h="625203">
                <a:tc>
                  <a:txBody>
                    <a:bodyPr/>
                    <a:lstStyle/>
                    <a:p>
                      <a:pPr algn="r"/>
                      <a:r>
                        <a:rPr lang="en-US" sz="1200" b="1" dirty="0">
                          <a:solidFill>
                            <a:schemeClr val="tx1">
                              <a:lumMod val="50000"/>
                            </a:schemeClr>
                          </a:solidFill>
                          <a:latin typeface="Arial"/>
                          <a:cs typeface="Arial"/>
                        </a:rPr>
                        <a:t>Deductible</a:t>
                      </a:r>
                    </a:p>
                    <a:p>
                      <a:pPr algn="r"/>
                      <a:r>
                        <a:rPr lang="en-US" sz="1000" b="0" dirty="0">
                          <a:solidFill>
                            <a:schemeClr val="tx1">
                              <a:lumMod val="50000"/>
                            </a:schemeClr>
                          </a:solidFill>
                          <a:latin typeface="Arial"/>
                          <a:cs typeface="Arial"/>
                        </a:rPr>
                        <a:t>Individual</a:t>
                      </a:r>
                    </a:p>
                    <a:p>
                      <a:pPr algn="r"/>
                      <a:r>
                        <a:rPr lang="en-US" sz="1000" b="0" dirty="0">
                          <a:solidFill>
                            <a:schemeClr val="tx1">
                              <a:lumMod val="50000"/>
                            </a:schemeClr>
                          </a:solidFill>
                          <a:latin typeface="Arial"/>
                          <a:cs typeface="Arial"/>
                        </a:rPr>
                        <a:t>Family</a:t>
                      </a:r>
                    </a:p>
                    <a:p>
                      <a:pPr algn="r"/>
                      <a:r>
                        <a:rPr lang="en-US" sz="1000" b="0" dirty="0">
                          <a:solidFill>
                            <a:schemeClr val="tx1">
                              <a:lumMod val="50000"/>
                            </a:schemeClr>
                          </a:solidFill>
                          <a:latin typeface="Arial"/>
                          <a:cs typeface="Arial"/>
                        </a:rPr>
                        <a:t>Individual in a Family</a:t>
                      </a:r>
                    </a:p>
                  </a:txBody>
                  <a:tcPr marL="69980" marR="69980" marT="34990" marB="349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rgbClr val="32302A"/>
                        </a:solidFill>
                        <a:latin typeface="Arial"/>
                        <a:cs typeface="Arial"/>
                      </a:endParaRPr>
                    </a:p>
                    <a:p>
                      <a:pPr algn="ctr"/>
                      <a:r>
                        <a:rPr lang="en-US" sz="1200" b="0" dirty="0">
                          <a:solidFill>
                            <a:srgbClr val="32302A"/>
                          </a:solidFill>
                          <a:latin typeface="Arial"/>
                          <a:cs typeface="Arial"/>
                        </a:rPr>
                        <a:t>$3,000</a:t>
                      </a:r>
                    </a:p>
                    <a:p>
                      <a:pPr algn="ctr"/>
                      <a:r>
                        <a:rPr lang="en-US" sz="1200" b="0" dirty="0">
                          <a:solidFill>
                            <a:srgbClr val="32302A"/>
                          </a:solidFill>
                          <a:latin typeface="Arial"/>
                          <a:cs typeface="Arial"/>
                        </a:rPr>
                        <a:t>$6,000</a:t>
                      </a:r>
                    </a:p>
                    <a:p>
                      <a:pPr algn="ctr"/>
                      <a:r>
                        <a:rPr lang="en-US" sz="1200" b="0" dirty="0">
                          <a:solidFill>
                            <a:srgbClr val="32302A"/>
                          </a:solidFill>
                          <a:latin typeface="Arial"/>
                          <a:cs typeface="Arial"/>
                        </a:rPr>
                        <a:t>n/a</a:t>
                      </a: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algn="ctr"/>
                      <a:endParaRPr lang="en-US" sz="1200" b="0" dirty="0">
                        <a:solidFill>
                          <a:srgbClr val="32302A"/>
                        </a:solidFill>
                        <a:latin typeface="Arial"/>
                        <a:cs typeface="Arial"/>
                      </a:endParaRPr>
                    </a:p>
                    <a:p>
                      <a:pPr algn="ctr"/>
                      <a:r>
                        <a:rPr lang="en-US" sz="1200" b="0" dirty="0">
                          <a:solidFill>
                            <a:srgbClr val="32302A"/>
                          </a:solidFill>
                          <a:latin typeface="Arial"/>
                          <a:cs typeface="Arial"/>
                        </a:rPr>
                        <a:t>$6,000</a:t>
                      </a:r>
                    </a:p>
                    <a:p>
                      <a:pPr algn="ctr"/>
                      <a:r>
                        <a:rPr lang="en-US" sz="1200" b="0" dirty="0">
                          <a:solidFill>
                            <a:srgbClr val="32302A"/>
                          </a:solidFill>
                          <a:latin typeface="Arial"/>
                          <a:cs typeface="Arial"/>
                        </a:rPr>
                        <a:t>$12,000</a:t>
                      </a:r>
                    </a:p>
                    <a:p>
                      <a:pPr algn="ctr"/>
                      <a:endParaRPr lang="en-US" sz="1200" b="0" dirty="0">
                        <a:solidFill>
                          <a:srgbClr val="32302A"/>
                        </a:solidFill>
                        <a:latin typeface="Arial"/>
                        <a:cs typeface="Arial"/>
                      </a:endParaRP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algn="ctr"/>
                      <a:endParaRPr lang="en-US" sz="1200" b="0" dirty="0">
                        <a:solidFill>
                          <a:srgbClr val="32302A"/>
                        </a:solidFill>
                        <a:latin typeface="Arial"/>
                        <a:cs typeface="Arial"/>
                      </a:endParaRPr>
                    </a:p>
                    <a:p>
                      <a:pPr algn="ctr"/>
                      <a:r>
                        <a:rPr lang="en-US" sz="1200" b="0" dirty="0">
                          <a:solidFill>
                            <a:srgbClr val="32302A"/>
                          </a:solidFill>
                          <a:latin typeface="Arial"/>
                          <a:cs typeface="Arial"/>
                        </a:rPr>
                        <a:t>$1,500</a:t>
                      </a:r>
                    </a:p>
                    <a:p>
                      <a:pPr algn="ctr"/>
                      <a:r>
                        <a:rPr lang="en-US" sz="1200" b="0" dirty="0">
                          <a:solidFill>
                            <a:srgbClr val="32302A"/>
                          </a:solidFill>
                          <a:latin typeface="Arial"/>
                          <a:cs typeface="Arial"/>
                        </a:rPr>
                        <a:t>$3,000</a:t>
                      </a:r>
                    </a:p>
                    <a:p>
                      <a:pPr algn="ctr"/>
                      <a:r>
                        <a:rPr lang="en-US" sz="1200" b="0" dirty="0">
                          <a:solidFill>
                            <a:srgbClr val="32302A"/>
                          </a:solidFill>
                          <a:latin typeface="Arial"/>
                          <a:cs typeface="Arial"/>
                        </a:rPr>
                        <a:t>$1,500</a:t>
                      </a: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BFD0">
                        <a:alpha val="20000"/>
                      </a:srgbClr>
                    </a:solidFill>
                  </a:tcPr>
                </a:tc>
                <a:tc>
                  <a:txBody>
                    <a:bodyPr/>
                    <a:lstStyle/>
                    <a:p>
                      <a:pPr algn="ctr"/>
                      <a:endParaRPr lang="en-US" sz="1200" b="0" dirty="0">
                        <a:solidFill>
                          <a:srgbClr val="32302A"/>
                        </a:solidFill>
                        <a:latin typeface="Arial"/>
                        <a:cs typeface="Arial"/>
                      </a:endParaRPr>
                    </a:p>
                    <a:p>
                      <a:pPr algn="ctr"/>
                      <a:r>
                        <a:rPr lang="en-US" sz="1200" b="0" dirty="0">
                          <a:solidFill>
                            <a:srgbClr val="32302A"/>
                          </a:solidFill>
                          <a:latin typeface="Arial"/>
                          <a:cs typeface="Arial"/>
                        </a:rPr>
                        <a:t>$3,000</a:t>
                      </a:r>
                    </a:p>
                    <a:p>
                      <a:pPr algn="ctr"/>
                      <a:r>
                        <a:rPr lang="en-US" sz="1200" b="0" dirty="0">
                          <a:solidFill>
                            <a:srgbClr val="32302A"/>
                          </a:solidFill>
                          <a:latin typeface="Arial"/>
                          <a:cs typeface="Arial"/>
                        </a:rPr>
                        <a:t>$6,000</a:t>
                      </a:r>
                    </a:p>
                    <a:p>
                      <a:pPr algn="ctr"/>
                      <a:endParaRPr lang="en-US" sz="1200" b="0" dirty="0">
                        <a:solidFill>
                          <a:srgbClr val="32302A"/>
                        </a:solidFill>
                        <a:latin typeface="Arial"/>
                        <a:cs typeface="Arial"/>
                      </a:endParaRP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BFD0">
                        <a:alpha val="20000"/>
                      </a:srgbClr>
                    </a:solidFill>
                  </a:tcPr>
                </a:tc>
                <a:extLst>
                  <a:ext uri="{0D108BD9-81ED-4DB2-BD59-A6C34878D82A}">
                    <a16:rowId xmlns:a16="http://schemas.microsoft.com/office/drawing/2014/main" val="10003"/>
                  </a:ext>
                </a:extLst>
              </a:tr>
              <a:tr h="69111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lumMod val="50000"/>
                            </a:schemeClr>
                          </a:solidFill>
                          <a:effectLst/>
                          <a:uLnTx/>
                          <a:uFillTx/>
                          <a:latin typeface="Arial"/>
                          <a:ea typeface="+mn-ea"/>
                          <a:cs typeface="Arial"/>
                        </a:rPr>
                        <a:t>Out-of-Pocket Maximum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Arial"/>
                          <a:ea typeface="+mn-ea"/>
                          <a:cs typeface="Arial"/>
                        </a:rPr>
                        <a:t>Individual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Arial"/>
                          <a:ea typeface="+mn-ea"/>
                          <a:cs typeface="Arial"/>
                        </a:rPr>
                        <a:t>Family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Arial"/>
                          <a:ea typeface="+mn-ea"/>
                          <a:cs typeface="Arial"/>
                        </a:rPr>
                        <a:t>Individual in a Family</a:t>
                      </a:r>
                    </a:p>
                  </a:txBody>
                  <a:tcPr marL="69980" marR="69980" marT="34990" marB="349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rgbClr val="32302A"/>
                        </a:solidFill>
                        <a:latin typeface="Arial"/>
                        <a:cs typeface="Arial"/>
                      </a:endParaRPr>
                    </a:p>
                    <a:p>
                      <a:pPr algn="ctr"/>
                      <a:r>
                        <a:rPr lang="en-US" sz="1200" b="0" dirty="0">
                          <a:solidFill>
                            <a:srgbClr val="32302A"/>
                          </a:solidFill>
                          <a:latin typeface="Arial"/>
                          <a:cs typeface="Arial"/>
                        </a:rPr>
                        <a:t>$6,000</a:t>
                      </a:r>
                    </a:p>
                    <a:p>
                      <a:pPr algn="ctr"/>
                      <a:r>
                        <a:rPr lang="en-US" sz="1200" b="0" dirty="0">
                          <a:solidFill>
                            <a:srgbClr val="32302A"/>
                          </a:solidFill>
                          <a:latin typeface="Arial"/>
                          <a:cs typeface="Arial"/>
                        </a:rPr>
                        <a:t>$12,000</a:t>
                      </a:r>
                    </a:p>
                    <a:p>
                      <a:pPr algn="ctr"/>
                      <a:r>
                        <a:rPr lang="en-US" sz="1200" b="0" dirty="0">
                          <a:solidFill>
                            <a:srgbClr val="32302A"/>
                          </a:solidFill>
                          <a:latin typeface="Arial"/>
                          <a:cs typeface="Arial"/>
                        </a:rPr>
                        <a:t>$6,000</a:t>
                      </a: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algn="ctr"/>
                      <a:endParaRPr lang="en-US" sz="1200" b="0" dirty="0">
                        <a:solidFill>
                          <a:srgbClr val="32302A"/>
                        </a:solidFill>
                        <a:latin typeface="Arial"/>
                        <a:cs typeface="Arial"/>
                      </a:endParaRPr>
                    </a:p>
                    <a:p>
                      <a:pPr algn="ctr"/>
                      <a:r>
                        <a:rPr lang="en-US" sz="1200" b="0" dirty="0">
                          <a:solidFill>
                            <a:srgbClr val="32302A"/>
                          </a:solidFill>
                          <a:latin typeface="Arial"/>
                          <a:cs typeface="Arial"/>
                        </a:rPr>
                        <a:t>$12,000</a:t>
                      </a:r>
                    </a:p>
                    <a:p>
                      <a:pPr algn="ctr"/>
                      <a:r>
                        <a:rPr lang="en-US" sz="1200" b="0" dirty="0">
                          <a:solidFill>
                            <a:srgbClr val="32302A"/>
                          </a:solidFill>
                          <a:latin typeface="Arial"/>
                          <a:cs typeface="Arial"/>
                        </a:rPr>
                        <a:t>$24,000</a:t>
                      </a: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algn="ctr"/>
                      <a:endParaRPr lang="en-US" sz="1200" b="0" dirty="0">
                        <a:solidFill>
                          <a:srgbClr val="32302A"/>
                        </a:solidFill>
                        <a:latin typeface="Arial"/>
                        <a:cs typeface="Arial"/>
                      </a:endParaRPr>
                    </a:p>
                    <a:p>
                      <a:pPr algn="ctr"/>
                      <a:r>
                        <a:rPr lang="en-US" sz="1200" b="0" dirty="0">
                          <a:solidFill>
                            <a:srgbClr val="32302A"/>
                          </a:solidFill>
                          <a:latin typeface="Arial"/>
                          <a:cs typeface="Arial"/>
                        </a:rPr>
                        <a:t>$4,500</a:t>
                      </a:r>
                    </a:p>
                    <a:p>
                      <a:pPr algn="ctr"/>
                      <a:r>
                        <a:rPr lang="en-US" sz="1200" b="0" dirty="0">
                          <a:solidFill>
                            <a:srgbClr val="32302A"/>
                          </a:solidFill>
                          <a:latin typeface="Arial"/>
                          <a:cs typeface="Arial"/>
                        </a:rPr>
                        <a:t>$7,300</a:t>
                      </a:r>
                    </a:p>
                    <a:p>
                      <a:pPr algn="ctr"/>
                      <a:r>
                        <a:rPr lang="en-US" sz="1200" b="0" dirty="0">
                          <a:solidFill>
                            <a:srgbClr val="32302A"/>
                          </a:solidFill>
                          <a:latin typeface="Arial"/>
                          <a:cs typeface="Arial"/>
                        </a:rPr>
                        <a:t>$4,500</a:t>
                      </a: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BFD0">
                        <a:alpha val="20000"/>
                      </a:srgbClr>
                    </a:solidFill>
                  </a:tcPr>
                </a:tc>
                <a:tc>
                  <a:txBody>
                    <a:bodyPr/>
                    <a:lstStyle/>
                    <a:p>
                      <a:pPr algn="ctr"/>
                      <a:endParaRPr lang="en-US" sz="1200" b="0" dirty="0">
                        <a:solidFill>
                          <a:srgbClr val="32302A"/>
                        </a:solidFill>
                        <a:latin typeface="Arial"/>
                        <a:cs typeface="Arial"/>
                      </a:endParaRPr>
                    </a:p>
                    <a:p>
                      <a:pPr algn="ctr"/>
                      <a:r>
                        <a:rPr lang="en-US" sz="1200" b="0" dirty="0">
                          <a:solidFill>
                            <a:srgbClr val="32302A"/>
                          </a:solidFill>
                          <a:latin typeface="Arial"/>
                          <a:cs typeface="Arial"/>
                        </a:rPr>
                        <a:t>$9,000</a:t>
                      </a:r>
                    </a:p>
                    <a:p>
                      <a:pPr algn="ctr"/>
                      <a:r>
                        <a:rPr lang="en-US" sz="1200" b="0" dirty="0">
                          <a:solidFill>
                            <a:srgbClr val="32302A"/>
                          </a:solidFill>
                          <a:latin typeface="Arial"/>
                          <a:cs typeface="Arial"/>
                        </a:rPr>
                        <a:t>$14,600</a:t>
                      </a: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BFD0">
                        <a:alpha val="20000"/>
                      </a:srgbClr>
                    </a:solidFill>
                  </a:tcPr>
                </a:tc>
                <a:extLst>
                  <a:ext uri="{0D108BD9-81ED-4DB2-BD59-A6C34878D82A}">
                    <a16:rowId xmlns:a16="http://schemas.microsoft.com/office/drawing/2014/main" val="10004"/>
                  </a:ext>
                </a:extLst>
              </a:tr>
              <a:tr h="308344">
                <a:tc>
                  <a:txBody>
                    <a:bodyPr/>
                    <a:lstStyle/>
                    <a:p>
                      <a:pPr algn="r"/>
                      <a:r>
                        <a:rPr lang="en-US" sz="1200" b="1" dirty="0">
                          <a:solidFill>
                            <a:schemeClr val="tx1">
                              <a:lumMod val="50000"/>
                            </a:schemeClr>
                          </a:solidFill>
                          <a:latin typeface="Arial"/>
                          <a:cs typeface="Arial"/>
                        </a:rPr>
                        <a:t>Coinsurance</a:t>
                      </a:r>
                      <a:r>
                        <a:rPr lang="en-US" sz="1100" b="1" baseline="0" dirty="0">
                          <a:solidFill>
                            <a:schemeClr val="tx1">
                              <a:lumMod val="50000"/>
                            </a:schemeClr>
                          </a:solidFill>
                          <a:latin typeface="Arial"/>
                          <a:cs typeface="Arial"/>
                        </a:rPr>
                        <a:t> </a:t>
                      </a:r>
                      <a:r>
                        <a:rPr lang="en-US" sz="1000" b="0" baseline="0" dirty="0">
                          <a:solidFill>
                            <a:schemeClr val="tx1">
                              <a:lumMod val="50000"/>
                            </a:schemeClr>
                          </a:solidFill>
                          <a:latin typeface="Arial"/>
                          <a:cs typeface="Arial"/>
                        </a:rPr>
                        <a:t>(Plan Pays)</a:t>
                      </a:r>
                      <a:endParaRPr lang="en-US" sz="1000" b="0" dirty="0">
                        <a:solidFill>
                          <a:schemeClr val="tx1">
                            <a:lumMod val="50000"/>
                          </a:schemeClr>
                        </a:solidFill>
                        <a:latin typeface="Arial"/>
                        <a:cs typeface="Arial"/>
                      </a:endParaRPr>
                    </a:p>
                  </a:txBody>
                  <a:tcPr marL="69980" marR="69980" marT="34990" marB="349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a:solidFill>
                            <a:srgbClr val="32302A"/>
                          </a:solidFill>
                          <a:latin typeface="Arial"/>
                          <a:cs typeface="Arial"/>
                        </a:rPr>
                        <a:t>80%*</a:t>
                      </a: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algn="ctr"/>
                      <a:r>
                        <a:rPr lang="en-US" sz="1200" b="0" dirty="0">
                          <a:solidFill>
                            <a:srgbClr val="32302A"/>
                          </a:solidFill>
                          <a:latin typeface="Arial"/>
                          <a:cs typeface="Arial"/>
                        </a:rPr>
                        <a:t>50%*</a:t>
                      </a: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algn="ctr"/>
                      <a:r>
                        <a:rPr lang="en-US" sz="1200" b="0" dirty="0">
                          <a:solidFill>
                            <a:srgbClr val="32302A"/>
                          </a:solidFill>
                          <a:latin typeface="Arial"/>
                          <a:cs typeface="Arial"/>
                        </a:rPr>
                        <a:t>80%*</a:t>
                      </a: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BFD0">
                        <a:alpha val="20000"/>
                      </a:srgbClr>
                    </a:solidFill>
                  </a:tcPr>
                </a:tc>
                <a:tc>
                  <a:txBody>
                    <a:bodyPr/>
                    <a:lstStyle/>
                    <a:p>
                      <a:pPr algn="ctr"/>
                      <a:r>
                        <a:rPr lang="en-US" sz="1200" b="0" dirty="0">
                          <a:solidFill>
                            <a:srgbClr val="32302A"/>
                          </a:solidFill>
                          <a:latin typeface="Arial"/>
                          <a:cs typeface="Arial"/>
                        </a:rPr>
                        <a:t>50%*</a:t>
                      </a: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BFD0">
                        <a:alpha val="20000"/>
                      </a:srgbClr>
                    </a:solidFill>
                  </a:tcPr>
                </a:tc>
                <a:extLst>
                  <a:ext uri="{0D108BD9-81ED-4DB2-BD59-A6C34878D82A}">
                    <a16:rowId xmlns:a16="http://schemas.microsoft.com/office/drawing/2014/main" val="10005"/>
                  </a:ext>
                </a:extLst>
              </a:tr>
              <a:tr h="833903">
                <a:tc>
                  <a:txBody>
                    <a:bodyPr/>
                    <a:lstStyle/>
                    <a:p>
                      <a:pPr algn="r"/>
                      <a:r>
                        <a:rPr lang="en-US" sz="1200" b="1" dirty="0">
                          <a:solidFill>
                            <a:schemeClr val="tx1">
                              <a:lumMod val="50000"/>
                            </a:schemeClr>
                          </a:solidFill>
                          <a:latin typeface="Arial"/>
                          <a:cs typeface="Arial"/>
                        </a:rPr>
                        <a:t>Office Visit</a:t>
                      </a:r>
                      <a:r>
                        <a:rPr lang="en-US" sz="1200" b="1" baseline="0" dirty="0">
                          <a:solidFill>
                            <a:schemeClr val="tx1">
                              <a:lumMod val="50000"/>
                            </a:schemeClr>
                          </a:solidFill>
                          <a:latin typeface="Arial"/>
                          <a:cs typeface="Arial"/>
                        </a:rPr>
                        <a:t> Copay</a:t>
                      </a:r>
                    </a:p>
                    <a:p>
                      <a:pPr algn="r"/>
                      <a:r>
                        <a:rPr lang="en-US" sz="1200" b="0" baseline="0" dirty="0">
                          <a:solidFill>
                            <a:schemeClr val="tx1">
                              <a:lumMod val="50000"/>
                            </a:schemeClr>
                          </a:solidFill>
                          <a:latin typeface="Arial"/>
                          <a:cs typeface="Arial"/>
                        </a:rPr>
                        <a:t>Preventive Care</a:t>
                      </a:r>
                    </a:p>
                    <a:p>
                      <a:pPr algn="r"/>
                      <a:r>
                        <a:rPr lang="en-US" sz="1000" b="0" baseline="0" dirty="0">
                          <a:solidFill>
                            <a:schemeClr val="tx1">
                              <a:lumMod val="50000"/>
                            </a:schemeClr>
                          </a:solidFill>
                          <a:latin typeface="Arial"/>
                          <a:cs typeface="Arial"/>
                        </a:rPr>
                        <a:t>PCP</a:t>
                      </a:r>
                    </a:p>
                    <a:p>
                      <a:pPr algn="r"/>
                      <a:r>
                        <a:rPr lang="en-US" sz="1000" b="0" baseline="0" dirty="0">
                          <a:solidFill>
                            <a:schemeClr val="tx1">
                              <a:lumMod val="50000"/>
                            </a:schemeClr>
                          </a:solidFill>
                          <a:latin typeface="Arial"/>
                          <a:cs typeface="Arial"/>
                        </a:rPr>
                        <a:t>Specialist</a:t>
                      </a:r>
                      <a:endParaRPr lang="en-US" sz="1000" b="0" dirty="0">
                        <a:solidFill>
                          <a:schemeClr val="tx1">
                            <a:lumMod val="50000"/>
                          </a:schemeClr>
                        </a:solidFill>
                        <a:latin typeface="Arial"/>
                        <a:cs typeface="Arial"/>
                      </a:endParaRPr>
                    </a:p>
                  </a:txBody>
                  <a:tcPr marL="69980" marR="69980" marT="34990" marB="349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rgbClr val="32302A"/>
                        </a:solidFill>
                        <a:latin typeface="Arial"/>
                        <a:cs typeface="Arial"/>
                      </a:endParaRPr>
                    </a:p>
                    <a:p>
                      <a:pPr algn="ctr"/>
                      <a:r>
                        <a:rPr lang="en-US" sz="1200" b="0" dirty="0">
                          <a:solidFill>
                            <a:srgbClr val="32302A"/>
                          </a:solidFill>
                          <a:latin typeface="Arial"/>
                          <a:cs typeface="Arial"/>
                        </a:rPr>
                        <a:t>Covered</a:t>
                      </a:r>
                      <a:r>
                        <a:rPr lang="en-US" sz="1200" b="0" baseline="0" dirty="0">
                          <a:solidFill>
                            <a:srgbClr val="32302A"/>
                          </a:solidFill>
                          <a:latin typeface="Arial"/>
                          <a:cs typeface="Arial"/>
                        </a:rPr>
                        <a:t> in full</a:t>
                      </a:r>
                      <a:endParaRPr lang="en-US" sz="1200" b="0" dirty="0">
                        <a:solidFill>
                          <a:srgbClr val="32302A"/>
                        </a:solidFill>
                        <a:latin typeface="Arial"/>
                        <a:cs typeface="Arial"/>
                      </a:endParaRPr>
                    </a:p>
                    <a:p>
                      <a:pPr algn="ctr"/>
                      <a:r>
                        <a:rPr lang="en-US" sz="1200" b="0" dirty="0">
                          <a:solidFill>
                            <a:srgbClr val="32302A"/>
                          </a:solidFill>
                          <a:latin typeface="Arial"/>
                          <a:cs typeface="Arial"/>
                        </a:rPr>
                        <a:t>80%*</a:t>
                      </a:r>
                    </a:p>
                    <a:p>
                      <a:pPr algn="ctr"/>
                      <a:r>
                        <a:rPr lang="en-US" sz="1200" b="0" dirty="0">
                          <a:solidFill>
                            <a:srgbClr val="32302A"/>
                          </a:solidFill>
                          <a:latin typeface="Arial"/>
                          <a:cs typeface="Arial"/>
                        </a:rPr>
                        <a:t>80%*</a:t>
                      </a: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algn="ctr"/>
                      <a:endParaRPr lang="en-US" sz="1200" b="0" dirty="0">
                        <a:solidFill>
                          <a:srgbClr val="32302A"/>
                        </a:solidFill>
                        <a:latin typeface="Arial"/>
                        <a:cs typeface="Arial"/>
                      </a:endParaRPr>
                    </a:p>
                    <a:p>
                      <a:pPr algn="ctr"/>
                      <a:r>
                        <a:rPr lang="en-US" sz="1200" b="0" dirty="0">
                          <a:solidFill>
                            <a:srgbClr val="32302A"/>
                          </a:solidFill>
                          <a:latin typeface="Arial"/>
                          <a:cs typeface="Arial"/>
                        </a:rPr>
                        <a:t>50%*</a:t>
                      </a:r>
                    </a:p>
                    <a:p>
                      <a:pPr algn="ctr"/>
                      <a:r>
                        <a:rPr lang="en-US" sz="1200" b="0" dirty="0">
                          <a:solidFill>
                            <a:srgbClr val="32302A"/>
                          </a:solidFill>
                          <a:latin typeface="Arial"/>
                          <a:cs typeface="Arial"/>
                        </a:rPr>
                        <a:t>50%*</a:t>
                      </a:r>
                    </a:p>
                    <a:p>
                      <a:pPr algn="ctr"/>
                      <a:r>
                        <a:rPr lang="en-US" sz="1200" b="0" dirty="0">
                          <a:solidFill>
                            <a:srgbClr val="32302A"/>
                          </a:solidFill>
                          <a:latin typeface="Arial"/>
                          <a:cs typeface="Arial"/>
                        </a:rPr>
                        <a:t>50%*</a:t>
                      </a: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algn="ctr"/>
                      <a:endParaRPr lang="en-US" sz="1200" b="0" dirty="0">
                        <a:solidFill>
                          <a:srgbClr val="32302A"/>
                        </a:solidFill>
                        <a:latin typeface="Arial"/>
                        <a:cs typeface="Arial"/>
                      </a:endParaRPr>
                    </a:p>
                    <a:p>
                      <a:pPr algn="ctr"/>
                      <a:r>
                        <a:rPr lang="en-US" sz="1200" b="0" dirty="0">
                          <a:solidFill>
                            <a:srgbClr val="32302A"/>
                          </a:solidFill>
                          <a:latin typeface="Arial"/>
                          <a:cs typeface="Arial"/>
                        </a:rPr>
                        <a:t>Covered</a:t>
                      </a:r>
                      <a:r>
                        <a:rPr lang="en-US" sz="1200" b="0" baseline="0" dirty="0">
                          <a:solidFill>
                            <a:srgbClr val="32302A"/>
                          </a:solidFill>
                          <a:latin typeface="Arial"/>
                          <a:cs typeface="Arial"/>
                        </a:rPr>
                        <a:t> in full</a:t>
                      </a:r>
                      <a:endParaRPr lang="en-US" sz="1200" b="0" dirty="0">
                        <a:solidFill>
                          <a:srgbClr val="32302A"/>
                        </a:solidFill>
                        <a:latin typeface="Arial"/>
                        <a:cs typeface="Arial"/>
                      </a:endParaRPr>
                    </a:p>
                    <a:p>
                      <a:pPr algn="ctr"/>
                      <a:r>
                        <a:rPr lang="en-US" sz="1200" b="0" dirty="0">
                          <a:solidFill>
                            <a:srgbClr val="32302A"/>
                          </a:solidFill>
                          <a:latin typeface="Arial"/>
                          <a:cs typeface="Arial"/>
                        </a:rPr>
                        <a:t>$20 Copay</a:t>
                      </a:r>
                      <a:endParaRPr lang="en-US" sz="1200" b="0" baseline="0" dirty="0">
                        <a:solidFill>
                          <a:srgbClr val="32302A"/>
                        </a:solidFill>
                        <a:latin typeface="Arial"/>
                        <a:cs typeface="Arial"/>
                      </a:endParaRPr>
                    </a:p>
                    <a:p>
                      <a:pPr algn="ctr"/>
                      <a:r>
                        <a:rPr lang="en-US" sz="1200" b="0" baseline="0" dirty="0">
                          <a:solidFill>
                            <a:srgbClr val="32302A"/>
                          </a:solidFill>
                          <a:latin typeface="Arial"/>
                          <a:cs typeface="Arial"/>
                        </a:rPr>
                        <a:t>$40 Copay</a:t>
                      </a:r>
                      <a:endParaRPr lang="en-US" sz="1200" b="0" dirty="0">
                        <a:solidFill>
                          <a:srgbClr val="32302A"/>
                        </a:solidFill>
                        <a:latin typeface="Arial"/>
                        <a:cs typeface="Arial"/>
                      </a:endParaRP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BFD0">
                        <a:alpha val="20000"/>
                      </a:srgbClr>
                    </a:solidFill>
                  </a:tcPr>
                </a:tc>
                <a:tc>
                  <a:txBody>
                    <a:bodyPr/>
                    <a:lstStyle/>
                    <a:p>
                      <a:pPr algn="ctr"/>
                      <a:endParaRPr lang="en-US" sz="1200" b="0" dirty="0">
                        <a:solidFill>
                          <a:srgbClr val="32302A"/>
                        </a:solidFill>
                        <a:latin typeface="Arial"/>
                        <a:cs typeface="Arial"/>
                      </a:endParaRPr>
                    </a:p>
                    <a:p>
                      <a:pPr algn="ctr"/>
                      <a:r>
                        <a:rPr lang="en-US" sz="1200" b="0" dirty="0">
                          <a:solidFill>
                            <a:srgbClr val="32302A"/>
                          </a:solidFill>
                          <a:latin typeface="Arial"/>
                          <a:cs typeface="Arial"/>
                        </a:rPr>
                        <a:t>50</a:t>
                      </a:r>
                      <a:r>
                        <a:rPr lang="en-US" sz="1200" b="0" baseline="0" dirty="0">
                          <a:solidFill>
                            <a:srgbClr val="32302A"/>
                          </a:solidFill>
                          <a:latin typeface="Arial"/>
                          <a:cs typeface="Arial"/>
                        </a:rPr>
                        <a:t>%*</a:t>
                      </a:r>
                      <a:endParaRPr lang="en-US" sz="1200" b="0" dirty="0">
                        <a:solidFill>
                          <a:srgbClr val="32302A"/>
                        </a:solidFill>
                        <a:latin typeface="Arial"/>
                        <a:cs typeface="Arial"/>
                      </a:endParaRPr>
                    </a:p>
                    <a:p>
                      <a:pPr algn="ctr"/>
                      <a:r>
                        <a:rPr lang="en-US" sz="1200" b="0" dirty="0">
                          <a:solidFill>
                            <a:srgbClr val="32302A"/>
                          </a:solidFill>
                          <a:latin typeface="Arial"/>
                          <a:cs typeface="Arial"/>
                        </a:rPr>
                        <a:t>50%*</a:t>
                      </a:r>
                    </a:p>
                    <a:p>
                      <a:pPr algn="ctr"/>
                      <a:r>
                        <a:rPr lang="en-US" sz="1200" b="0" dirty="0">
                          <a:solidFill>
                            <a:srgbClr val="32302A"/>
                          </a:solidFill>
                          <a:latin typeface="Arial"/>
                          <a:cs typeface="Arial"/>
                        </a:rPr>
                        <a:t>50%*</a:t>
                      </a:r>
                    </a:p>
                  </a:txBody>
                  <a:tcPr marL="70913" marR="70913" marT="35456" marB="3545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BFD0">
                        <a:alpha val="20000"/>
                      </a:srgbClr>
                    </a:solidFill>
                  </a:tcPr>
                </a:tc>
                <a:extLst>
                  <a:ext uri="{0D108BD9-81ED-4DB2-BD59-A6C34878D82A}">
                    <a16:rowId xmlns:a16="http://schemas.microsoft.com/office/drawing/2014/main" val="10006"/>
                  </a:ext>
                </a:extLst>
              </a:tr>
              <a:tr h="311886">
                <a:tc gridSpan="5">
                  <a:txBody>
                    <a:bodyPr/>
                    <a:lstStyle/>
                    <a:p>
                      <a:pPr algn="r"/>
                      <a:r>
                        <a:rPr lang="en-US" sz="900" b="0" dirty="0">
                          <a:solidFill>
                            <a:srgbClr val="32302A"/>
                          </a:solidFill>
                          <a:latin typeface="Arial"/>
                          <a:cs typeface="Arial"/>
                        </a:rPr>
                        <a:t>* After</a:t>
                      </a:r>
                      <a:r>
                        <a:rPr lang="en-US" sz="900" b="0" baseline="0" dirty="0">
                          <a:solidFill>
                            <a:srgbClr val="32302A"/>
                          </a:solidFill>
                          <a:latin typeface="Arial"/>
                          <a:cs typeface="Arial"/>
                        </a:rPr>
                        <a:t> Deductible</a:t>
                      </a:r>
                      <a:endParaRPr lang="en-US" sz="900" b="0" dirty="0">
                        <a:solidFill>
                          <a:srgbClr val="32302A"/>
                        </a:solidFill>
                        <a:latin typeface="Arial"/>
                        <a:cs typeface="Arial"/>
                      </a:endParaRPr>
                    </a:p>
                  </a:txBody>
                  <a:tcPr marL="70913" marR="70913" marT="35456" marB="35456">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pPr algn="ctr"/>
                      <a:endParaRPr lang="en-US" sz="1600" b="1" dirty="0">
                        <a:solidFill>
                          <a:srgbClr val="E12726"/>
                        </a:solidFill>
                        <a:latin typeface="+mj-l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8B783">
                        <a:alpha val="60000"/>
                      </a:srgbClr>
                    </a:solidFill>
                  </a:tcPr>
                </a:tc>
                <a:tc hMerge="1">
                  <a:txBody>
                    <a:bodyPr/>
                    <a:lstStyle/>
                    <a:p>
                      <a:endParaRPr lang="en-US"/>
                    </a:p>
                  </a:txBody>
                  <a:tcPr/>
                </a:tc>
                <a:tc hMerge="1">
                  <a:txBody>
                    <a:bodyPr/>
                    <a:lstStyle/>
                    <a:p>
                      <a:pPr algn="ctr"/>
                      <a:endParaRPr lang="en-US" sz="1600" b="1" dirty="0">
                        <a:solidFill>
                          <a:srgbClr val="E12726"/>
                        </a:solidFill>
                        <a:latin typeface="+mj-l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C6E66">
                        <a:alpha val="60000"/>
                      </a:srgbClr>
                    </a:solidFill>
                  </a:tcPr>
                </a:tc>
                <a:extLst>
                  <a:ext uri="{0D108BD9-81ED-4DB2-BD59-A6C34878D82A}">
                    <a16:rowId xmlns:a16="http://schemas.microsoft.com/office/drawing/2014/main" val="10007"/>
                  </a:ext>
                </a:extLst>
              </a:tr>
            </a:tbl>
          </a:graphicData>
        </a:graphic>
      </p:graphicFrame>
      <p:sp>
        <p:nvSpPr>
          <p:cNvPr id="6" name="Content Placeholder 2"/>
          <p:cNvSpPr>
            <a:spLocks noGrp="1"/>
          </p:cNvSpPr>
          <p:nvPr>
            <p:ph sz="half" idx="2"/>
          </p:nvPr>
        </p:nvSpPr>
        <p:spPr>
          <a:xfrm>
            <a:off x="4037280" y="5703840"/>
            <a:ext cx="3484475" cy="554283"/>
          </a:xfrm>
        </p:spPr>
        <p:txBody>
          <a:bodyPr>
            <a:noAutofit/>
          </a:bodyPr>
          <a:lstStyle/>
          <a:p>
            <a:pPr marL="0" indent="0">
              <a:buNone/>
            </a:pPr>
            <a:r>
              <a:rPr lang="en-US" sz="1400" dirty="0"/>
              <a:t>    </a:t>
            </a:r>
            <a:endParaRPr lang="en-US" sz="1400" b="1" dirty="0"/>
          </a:p>
          <a:p>
            <a:pPr marL="0" indent="0">
              <a:buNone/>
            </a:pPr>
            <a:r>
              <a:rPr lang="en-US" sz="1400" dirty="0"/>
              <a:t>     </a:t>
            </a:r>
            <a:endParaRPr lang="en-US" sz="1400" b="1" dirty="0"/>
          </a:p>
        </p:txBody>
      </p:sp>
      <p:sp>
        <p:nvSpPr>
          <p:cNvPr id="11" name="Content Placeholder 2"/>
          <p:cNvSpPr>
            <a:spLocks noGrp="1"/>
          </p:cNvSpPr>
          <p:nvPr>
            <p:ph sz="half" idx="2"/>
          </p:nvPr>
        </p:nvSpPr>
        <p:spPr>
          <a:xfrm>
            <a:off x="540330" y="5712682"/>
            <a:ext cx="3672712" cy="676922"/>
          </a:xfrm>
        </p:spPr>
        <p:txBody>
          <a:bodyPr>
            <a:noAutofit/>
          </a:bodyPr>
          <a:lstStyle/>
          <a:p>
            <a:pPr marL="0" indent="0">
              <a:buNone/>
            </a:pPr>
            <a:r>
              <a:rPr lang="en-US" sz="1400" dirty="0"/>
              <a:t>  </a:t>
            </a:r>
          </a:p>
        </p:txBody>
      </p:sp>
    </p:spTree>
    <p:extLst>
      <p:ext uri="{BB962C8B-B14F-4D97-AF65-F5344CB8AC3E}">
        <p14:creationId xmlns:p14="http://schemas.microsoft.com/office/powerpoint/2010/main" val="150309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023" y="336845"/>
            <a:ext cx="7886700" cy="1325563"/>
          </a:xfrm>
        </p:spPr>
        <p:txBody>
          <a:bodyPr/>
          <a:lstStyle/>
          <a:p>
            <a:r>
              <a:rPr lang="en-US" sz="4000" dirty="0">
                <a:solidFill>
                  <a:srgbClr val="06899D"/>
                </a:solidFill>
              </a:rPr>
              <a:t>Medical Contributions – Bi-Weekly</a:t>
            </a:r>
          </a:p>
        </p:txBody>
      </p:sp>
      <p:sp>
        <p:nvSpPr>
          <p:cNvPr id="7" name="TextBox 6"/>
          <p:cNvSpPr txBox="1"/>
          <p:nvPr/>
        </p:nvSpPr>
        <p:spPr>
          <a:xfrm>
            <a:off x="457202" y="1426214"/>
            <a:ext cx="8229598" cy="369332"/>
          </a:xfrm>
          <a:prstGeom prst="rect">
            <a:avLst/>
          </a:prstGeom>
          <a:noFill/>
        </p:spPr>
        <p:txBody>
          <a:bodyPr wrap="square" rtlCol="0">
            <a:spAutoFit/>
          </a:bodyPr>
          <a:lstStyle/>
          <a:p>
            <a:r>
              <a:rPr lang="en-US" dirty="0">
                <a:solidFill>
                  <a:srgbClr val="05899D"/>
                </a:solidFill>
              </a:rPr>
              <a:t>No changes to biweekly contributions for 2023</a:t>
            </a:r>
          </a:p>
        </p:txBody>
      </p:sp>
      <p:sp>
        <p:nvSpPr>
          <p:cNvPr id="8" name="Slide Number Placeholder 7"/>
          <p:cNvSpPr>
            <a:spLocks noGrp="1"/>
          </p:cNvSpPr>
          <p:nvPr>
            <p:ph type="sldNum" sz="quarter" idx="12"/>
          </p:nvPr>
        </p:nvSpPr>
        <p:spPr>
          <a:xfrm>
            <a:off x="457200" y="6356352"/>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61841-862A-E248-8A2E-7CC9D5DF13AE}" type="slidenum">
              <a:rPr lang="en-US" smtClean="0"/>
              <a:pPr/>
              <a:t>6</a:t>
            </a:fld>
            <a:endParaRPr lang="en-US" dirty="0"/>
          </a:p>
        </p:txBody>
      </p:sp>
      <p:graphicFrame>
        <p:nvGraphicFramePr>
          <p:cNvPr id="9" name="object 331"/>
          <p:cNvGraphicFramePr>
            <a:graphicFrameLocks noGrp="1"/>
          </p:cNvGraphicFramePr>
          <p:nvPr>
            <p:extLst>
              <p:ext uri="{D42A27DB-BD31-4B8C-83A1-F6EECF244321}">
                <p14:modId xmlns:p14="http://schemas.microsoft.com/office/powerpoint/2010/main" val="59590988"/>
              </p:ext>
            </p:extLst>
          </p:nvPr>
        </p:nvGraphicFramePr>
        <p:xfrm>
          <a:off x="276605" y="2024647"/>
          <a:ext cx="8548976" cy="2766193"/>
        </p:xfrm>
        <a:graphic>
          <a:graphicData uri="http://schemas.openxmlformats.org/drawingml/2006/table">
            <a:tbl>
              <a:tblPr firstRow="1" bandRow="1">
                <a:tableStyleId>{2D5ABB26-0587-4C30-8999-92F81FD0307C}</a:tableStyleId>
              </a:tblPr>
              <a:tblGrid>
                <a:gridCol w="1097280">
                  <a:extLst>
                    <a:ext uri="{9D8B030D-6E8A-4147-A177-3AD203B41FA5}">
                      <a16:colId xmlns:a16="http://schemas.microsoft.com/office/drawing/2014/main" val="20000"/>
                    </a:ext>
                  </a:extLst>
                </a:gridCol>
                <a:gridCol w="969497">
                  <a:extLst>
                    <a:ext uri="{9D8B030D-6E8A-4147-A177-3AD203B41FA5}">
                      <a16:colId xmlns:a16="http://schemas.microsoft.com/office/drawing/2014/main" val="20001"/>
                    </a:ext>
                  </a:extLst>
                </a:gridCol>
                <a:gridCol w="969497">
                  <a:extLst>
                    <a:ext uri="{9D8B030D-6E8A-4147-A177-3AD203B41FA5}">
                      <a16:colId xmlns:a16="http://schemas.microsoft.com/office/drawing/2014/main" val="20002"/>
                    </a:ext>
                  </a:extLst>
                </a:gridCol>
                <a:gridCol w="969497">
                  <a:extLst>
                    <a:ext uri="{9D8B030D-6E8A-4147-A177-3AD203B41FA5}">
                      <a16:colId xmlns:a16="http://schemas.microsoft.com/office/drawing/2014/main" val="20003"/>
                    </a:ext>
                  </a:extLst>
                </a:gridCol>
                <a:gridCol w="969497">
                  <a:extLst>
                    <a:ext uri="{9D8B030D-6E8A-4147-A177-3AD203B41FA5}">
                      <a16:colId xmlns:a16="http://schemas.microsoft.com/office/drawing/2014/main" val="20004"/>
                    </a:ext>
                  </a:extLst>
                </a:gridCol>
                <a:gridCol w="893427">
                  <a:extLst>
                    <a:ext uri="{9D8B030D-6E8A-4147-A177-3AD203B41FA5}">
                      <a16:colId xmlns:a16="http://schemas.microsoft.com/office/drawing/2014/main" val="20005"/>
                    </a:ext>
                  </a:extLst>
                </a:gridCol>
                <a:gridCol w="893427">
                  <a:extLst>
                    <a:ext uri="{9D8B030D-6E8A-4147-A177-3AD203B41FA5}">
                      <a16:colId xmlns:a16="http://schemas.microsoft.com/office/drawing/2014/main" val="20006"/>
                    </a:ext>
                  </a:extLst>
                </a:gridCol>
                <a:gridCol w="893427">
                  <a:extLst>
                    <a:ext uri="{9D8B030D-6E8A-4147-A177-3AD203B41FA5}">
                      <a16:colId xmlns:a16="http://schemas.microsoft.com/office/drawing/2014/main" val="20007"/>
                    </a:ext>
                  </a:extLst>
                </a:gridCol>
                <a:gridCol w="893427">
                  <a:extLst>
                    <a:ext uri="{9D8B030D-6E8A-4147-A177-3AD203B41FA5}">
                      <a16:colId xmlns:a16="http://schemas.microsoft.com/office/drawing/2014/main" val="20008"/>
                    </a:ext>
                  </a:extLst>
                </a:gridCol>
              </a:tblGrid>
              <a:tr h="351761">
                <a:tc>
                  <a:txBody>
                    <a:bodyPr/>
                    <a:lstStyle/>
                    <a:p>
                      <a:endParaRPr sz="1000" dirty="0">
                        <a:latin typeface="Gotham Medium"/>
                        <a:cs typeface="Gotham Medium"/>
                      </a:endParaRP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tcPr>
                </a:tc>
                <a:tc gridSpan="4">
                  <a:txBody>
                    <a:bodyPr/>
                    <a:lstStyle/>
                    <a:p>
                      <a:pPr marL="204470" algn="ctr" defTabSz="457200" rtl="0" eaLnBrk="1" latinLnBrk="0" hangingPunct="1">
                        <a:lnSpc>
                          <a:spcPct val="100000"/>
                        </a:lnSpc>
                      </a:pPr>
                      <a:r>
                        <a:rPr lang="en-US" sz="1400" b="1" kern="1200" spc="-25" dirty="0">
                          <a:solidFill>
                            <a:srgbClr val="FFFFFF"/>
                          </a:solidFill>
                          <a:latin typeface="Gotham Black"/>
                          <a:ea typeface="+mn-ea"/>
                          <a:cs typeface="Gotham Black"/>
                        </a:rPr>
                        <a:t>CDHP </a:t>
                      </a:r>
                      <a:r>
                        <a:rPr lang="en-US" sz="1400" b="1" kern="1200" spc="-25" baseline="0" dirty="0">
                          <a:solidFill>
                            <a:srgbClr val="FFFFFF"/>
                          </a:solidFill>
                          <a:latin typeface="Gotham Black"/>
                          <a:ea typeface="+mn-ea"/>
                          <a:cs typeface="Gotham Black"/>
                        </a:rPr>
                        <a:t>PLAN</a:t>
                      </a:r>
                      <a:endParaRPr sz="1400" b="1" kern="1200" spc="-25" dirty="0">
                        <a:solidFill>
                          <a:srgbClr val="FFFFFF"/>
                        </a:solidFill>
                        <a:latin typeface="Gotham Black"/>
                        <a:ea typeface="+mn-ea"/>
                        <a:cs typeface="Gotham Black"/>
                      </a:endParaRPr>
                    </a:p>
                  </a:txBody>
                  <a:tcPr marL="0" marR="0" marT="0" marB="0" anchor="ctr">
                    <a:lnL w="19050">
                      <a:solidFill>
                        <a:srgbClr val="FFFFFF"/>
                      </a:solidFill>
                      <a:prstDash val="solid"/>
                    </a:lnL>
                    <a:lnR w="19050" cap="flat" cmpd="sng" algn="ctr">
                      <a:solidFill>
                        <a:srgbClr val="FFFFFF"/>
                      </a:solidFill>
                      <a:prstDash val="solid"/>
                      <a:round/>
                      <a:headEnd type="none" w="med" len="med"/>
                      <a:tailEnd type="none" w="med" len="med"/>
                    </a:lnR>
                    <a:lnT w="19050">
                      <a:solidFill>
                        <a:srgbClr val="FFFFFF"/>
                      </a:solidFill>
                      <a:prstDash val="solid"/>
                    </a:lnT>
                    <a:lnB w="19050" cap="flat" cmpd="sng" algn="ctr">
                      <a:solidFill>
                        <a:srgbClr val="FFFFFF"/>
                      </a:solidFill>
                      <a:prstDash val="solid"/>
                      <a:round/>
                      <a:headEnd type="none" w="med" len="med"/>
                      <a:tailEnd type="none" w="med" len="med"/>
                    </a:lnB>
                    <a:solidFill>
                      <a:srgbClr val="0070C0"/>
                    </a:solidFill>
                  </a:tcPr>
                </a:tc>
                <a:tc hMerge="1">
                  <a:txBody>
                    <a:bodyPr/>
                    <a:lstStyle/>
                    <a:p>
                      <a:pPr marL="204470" algn="l" defTabSz="457200" rtl="0" eaLnBrk="1" latinLnBrk="0" hangingPunct="1">
                        <a:lnSpc>
                          <a:spcPct val="100000"/>
                        </a:lnSpc>
                      </a:pPr>
                      <a:endParaRPr sz="1000" b="1" kern="1200" spc="-25" dirty="0">
                        <a:solidFill>
                          <a:srgbClr val="FFFFFF"/>
                        </a:solidFill>
                        <a:latin typeface="Gotham Black"/>
                        <a:ea typeface="+mn-ea"/>
                        <a:cs typeface="Gotham Black"/>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chemeClr val="accent1"/>
                    </a:solidFill>
                  </a:tcPr>
                </a:tc>
                <a:tc hMerge="1">
                  <a:txBody>
                    <a:bodyPr/>
                    <a:lstStyle/>
                    <a:p>
                      <a:pPr marL="204470" algn="l" defTabSz="457200" rtl="0" eaLnBrk="1" latinLnBrk="0" hangingPunct="1">
                        <a:lnSpc>
                          <a:spcPct val="100000"/>
                        </a:lnSpc>
                      </a:pPr>
                      <a:endParaRPr sz="1000" b="1" kern="1200" spc="-25" dirty="0">
                        <a:solidFill>
                          <a:srgbClr val="FFFFFF"/>
                        </a:solidFill>
                        <a:latin typeface="Gotham Black"/>
                        <a:ea typeface="+mn-ea"/>
                        <a:cs typeface="Gotham Black"/>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chemeClr val="accent1"/>
                    </a:solidFill>
                  </a:tcPr>
                </a:tc>
                <a:tc hMerge="1">
                  <a:txBody>
                    <a:bodyPr/>
                    <a:lstStyle/>
                    <a:p>
                      <a:pPr marL="204470" algn="l" defTabSz="457200" rtl="0" eaLnBrk="1" latinLnBrk="0" hangingPunct="1">
                        <a:lnSpc>
                          <a:spcPct val="100000"/>
                        </a:lnSpc>
                      </a:pPr>
                      <a:endParaRPr sz="1000" b="1" kern="1200" spc="-25" dirty="0">
                        <a:solidFill>
                          <a:srgbClr val="FFFFFF"/>
                        </a:solidFill>
                        <a:latin typeface="Gotham Black"/>
                        <a:ea typeface="+mn-ea"/>
                        <a:cs typeface="Gotham Black"/>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chemeClr val="accent1"/>
                    </a:solidFill>
                  </a:tcPr>
                </a:tc>
                <a:tc gridSpan="4">
                  <a:txBody>
                    <a:bodyPr/>
                    <a:lstStyle/>
                    <a:p>
                      <a:pPr marL="204470" algn="ctr">
                        <a:lnSpc>
                          <a:spcPct val="100000"/>
                        </a:lnSpc>
                      </a:pPr>
                      <a:r>
                        <a:rPr lang="en-US" sz="1400" b="1" kern="1200" spc="-25" dirty="0">
                          <a:solidFill>
                            <a:srgbClr val="FFFFFF"/>
                          </a:solidFill>
                          <a:latin typeface="Gotham Black"/>
                          <a:ea typeface="+mn-ea"/>
                          <a:cs typeface="Gotham Black"/>
                        </a:rPr>
                        <a:t>    PPO PLAN</a:t>
                      </a:r>
                      <a:endParaRPr sz="1400" b="1" kern="1200" spc="-25" dirty="0">
                        <a:solidFill>
                          <a:srgbClr val="FFFFFF"/>
                        </a:solidFill>
                        <a:latin typeface="Gotham Black"/>
                        <a:ea typeface="+mn-ea"/>
                        <a:cs typeface="Gotham Black"/>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a:solidFill>
                        <a:srgbClr val="FFFFFF"/>
                      </a:solidFill>
                      <a:prstDash val="solid"/>
                    </a:lnT>
                    <a:lnB w="19050" cap="flat" cmpd="sng" algn="ctr">
                      <a:solidFill>
                        <a:srgbClr val="FFFFFF"/>
                      </a:solidFill>
                      <a:prstDash val="solid"/>
                      <a:round/>
                      <a:headEnd type="none" w="med" len="med"/>
                      <a:tailEnd type="none" w="med" len="med"/>
                    </a:lnB>
                    <a:solidFill>
                      <a:srgbClr val="44BFD0"/>
                    </a:solidFill>
                  </a:tcPr>
                </a:tc>
                <a:tc hMerge="1">
                  <a:txBody>
                    <a:bodyPr/>
                    <a:lstStyle/>
                    <a:p>
                      <a:pPr marL="204470">
                        <a:lnSpc>
                          <a:spcPct val="100000"/>
                        </a:lnSpc>
                      </a:pPr>
                      <a:endParaRPr sz="1000" b="1" kern="1200" spc="-25" dirty="0">
                        <a:solidFill>
                          <a:srgbClr val="FFFFFF"/>
                        </a:solidFill>
                        <a:latin typeface="Gotham Black"/>
                        <a:ea typeface="+mn-ea"/>
                        <a:cs typeface="Gotham Black"/>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a:solidFill>
                        <a:srgbClr val="FFFFFF"/>
                      </a:solidFill>
                      <a:prstDash val="solid"/>
                    </a:lnT>
                    <a:lnB w="19050" cap="flat" cmpd="sng" algn="ctr">
                      <a:solidFill>
                        <a:srgbClr val="FFFFFF"/>
                      </a:solidFill>
                      <a:prstDash val="solid"/>
                      <a:round/>
                      <a:headEnd type="none" w="med" len="med"/>
                      <a:tailEnd type="none" w="med" len="med"/>
                    </a:lnB>
                    <a:solidFill>
                      <a:schemeClr val="accent2"/>
                    </a:solidFill>
                  </a:tcPr>
                </a:tc>
                <a:tc hMerge="1">
                  <a:txBody>
                    <a:bodyPr/>
                    <a:lstStyle/>
                    <a:p>
                      <a:pPr marL="204470">
                        <a:lnSpc>
                          <a:spcPct val="100000"/>
                        </a:lnSpc>
                      </a:pPr>
                      <a:endParaRPr sz="1000" b="1" kern="1200" spc="-25" dirty="0">
                        <a:solidFill>
                          <a:srgbClr val="FFFFFF"/>
                        </a:solidFill>
                        <a:latin typeface="Gotham Black"/>
                        <a:ea typeface="+mn-ea"/>
                        <a:cs typeface="Gotham Black"/>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a:solidFill>
                        <a:srgbClr val="FFFFFF"/>
                      </a:solidFill>
                      <a:prstDash val="solid"/>
                    </a:lnT>
                    <a:lnB w="19050" cap="flat" cmpd="sng" algn="ctr">
                      <a:solidFill>
                        <a:srgbClr val="FFFFFF"/>
                      </a:solidFill>
                      <a:prstDash val="solid"/>
                      <a:round/>
                      <a:headEnd type="none" w="med" len="med"/>
                      <a:tailEnd type="none" w="med" len="med"/>
                    </a:lnB>
                    <a:solidFill>
                      <a:schemeClr val="accent2"/>
                    </a:solidFill>
                  </a:tcPr>
                </a:tc>
                <a:tc hMerge="1">
                  <a:txBody>
                    <a:bodyPr/>
                    <a:lstStyle/>
                    <a:p>
                      <a:pPr marL="204470">
                        <a:lnSpc>
                          <a:spcPct val="100000"/>
                        </a:lnSpc>
                      </a:pPr>
                      <a:endParaRPr sz="1000" b="1" kern="1200" spc="-25" dirty="0">
                        <a:solidFill>
                          <a:srgbClr val="FFFFFF"/>
                        </a:solidFill>
                        <a:latin typeface="Gotham Black"/>
                        <a:ea typeface="+mn-ea"/>
                        <a:cs typeface="Gotham Black"/>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51761">
                <a:tc>
                  <a:txBody>
                    <a:bodyPr/>
                    <a:lstStyle/>
                    <a:p>
                      <a:endParaRPr sz="1000" dirty="0">
                        <a:latin typeface="Gotham Medium"/>
                        <a:cs typeface="Gotham Medium"/>
                      </a:endParaRPr>
                    </a:p>
                  </a:txBody>
                  <a:tcPr marL="0" marR="0" marT="0" marB="0" anchor="ct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tcPr>
                </a:tc>
                <a:tc>
                  <a:txBody>
                    <a:bodyPr/>
                    <a:lstStyle/>
                    <a:p>
                      <a:pPr marL="204470" algn="l" defTabSz="457200" rtl="0" eaLnBrk="1" latinLnBrk="0" hangingPunct="1">
                        <a:lnSpc>
                          <a:spcPct val="100000"/>
                        </a:lnSpc>
                      </a:pPr>
                      <a:r>
                        <a:rPr lang="en-US" sz="1000" b="1" kern="1200" spc="-25" dirty="0">
                          <a:solidFill>
                            <a:srgbClr val="FFFFFF"/>
                          </a:solidFill>
                          <a:latin typeface="Gotham Black"/>
                          <a:ea typeface="+mn-ea"/>
                          <a:cs typeface="Gotham Black"/>
                        </a:rPr>
                        <a:t>&lt;$50K</a:t>
                      </a:r>
                      <a:endParaRPr sz="1000" b="1" kern="1200" spc="-25" dirty="0">
                        <a:solidFill>
                          <a:srgbClr val="FFFFFF"/>
                        </a:solidFill>
                        <a:latin typeface="Gotham Black"/>
                        <a:ea typeface="+mn-ea"/>
                        <a:cs typeface="Gotham Black"/>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chemeClr val="bg1">
                        <a:lumMod val="50000"/>
                      </a:schemeClr>
                    </a:solidFill>
                  </a:tcPr>
                </a:tc>
                <a:tc>
                  <a:txBody>
                    <a:bodyPr/>
                    <a:lstStyle/>
                    <a:p>
                      <a:pPr marL="204470" algn="l" defTabSz="457200" rtl="0" eaLnBrk="1" latinLnBrk="0" hangingPunct="1">
                        <a:lnSpc>
                          <a:spcPct val="100000"/>
                        </a:lnSpc>
                      </a:pPr>
                      <a:r>
                        <a:rPr lang="en-US" sz="1000" b="1" kern="1200" spc="-25" dirty="0">
                          <a:solidFill>
                            <a:srgbClr val="FFFFFF"/>
                          </a:solidFill>
                          <a:latin typeface="Gotham Black"/>
                          <a:ea typeface="+mn-ea"/>
                          <a:cs typeface="Gotham Black"/>
                        </a:rPr>
                        <a:t>&gt;$50K UP TO $75K</a:t>
                      </a:r>
                      <a:endParaRPr sz="1000" b="1" kern="1200" spc="-25" dirty="0">
                        <a:solidFill>
                          <a:srgbClr val="FFFFFF"/>
                        </a:solidFill>
                        <a:latin typeface="Gotham Black"/>
                        <a:ea typeface="+mn-ea"/>
                        <a:cs typeface="Gotham Black"/>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50000"/>
                      </a:schemeClr>
                    </a:solidFill>
                  </a:tcPr>
                </a:tc>
                <a:tc>
                  <a:txBody>
                    <a:bodyPr/>
                    <a:lstStyle/>
                    <a:p>
                      <a:pPr marL="204470" algn="l" defTabSz="457200" rtl="0" eaLnBrk="1" latinLnBrk="0" hangingPunct="1">
                        <a:lnSpc>
                          <a:spcPct val="100000"/>
                        </a:lnSpc>
                      </a:pPr>
                      <a:r>
                        <a:rPr lang="en-US" sz="1000" b="1" kern="1200" spc="-25" dirty="0">
                          <a:solidFill>
                            <a:srgbClr val="FFFFFF"/>
                          </a:solidFill>
                          <a:latin typeface="Gotham Black"/>
                          <a:ea typeface="+mn-ea"/>
                          <a:cs typeface="Gotham Black"/>
                        </a:rPr>
                        <a:t>&gt;$75K UP TO $100K</a:t>
                      </a:r>
                      <a:endParaRPr sz="1000" b="1" kern="1200" spc="-25" dirty="0">
                        <a:solidFill>
                          <a:srgbClr val="FFFFFF"/>
                        </a:solidFill>
                        <a:latin typeface="Gotham Black"/>
                        <a:ea typeface="+mn-ea"/>
                        <a:cs typeface="Gotham Black"/>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50000"/>
                      </a:schemeClr>
                    </a:solidFill>
                  </a:tcPr>
                </a:tc>
                <a:tc>
                  <a:txBody>
                    <a:bodyPr/>
                    <a:lstStyle/>
                    <a:p>
                      <a:pPr marL="204470" algn="l" defTabSz="457200" rtl="0" eaLnBrk="1" latinLnBrk="0" hangingPunct="1">
                        <a:lnSpc>
                          <a:spcPct val="100000"/>
                        </a:lnSpc>
                      </a:pPr>
                      <a:r>
                        <a:rPr lang="en-US" sz="1000" b="1" kern="1200" spc="-25" dirty="0">
                          <a:solidFill>
                            <a:srgbClr val="FFFFFF"/>
                          </a:solidFill>
                          <a:latin typeface="Gotham Black"/>
                          <a:ea typeface="+mn-ea"/>
                          <a:cs typeface="Gotham Black"/>
                        </a:rPr>
                        <a:t>&gt;$100K</a:t>
                      </a:r>
                      <a:endParaRPr sz="1000" b="1" kern="1200" spc="-25" dirty="0">
                        <a:solidFill>
                          <a:srgbClr val="FFFFFF"/>
                        </a:solidFill>
                        <a:latin typeface="Gotham Black"/>
                        <a:ea typeface="+mn-ea"/>
                        <a:cs typeface="Gotham Black"/>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50000"/>
                      </a:schemeClr>
                    </a:solidFill>
                  </a:tcPr>
                </a:tc>
                <a:tc>
                  <a:txBody>
                    <a:bodyPr/>
                    <a:lstStyle/>
                    <a:p>
                      <a:pPr marL="204470" algn="l" defTabSz="457200" rtl="0" eaLnBrk="1" latinLnBrk="0" hangingPunct="1">
                        <a:lnSpc>
                          <a:spcPct val="100000"/>
                        </a:lnSpc>
                      </a:pPr>
                      <a:r>
                        <a:rPr lang="en-US" sz="1000" b="1" kern="1200" spc="-25" dirty="0">
                          <a:solidFill>
                            <a:srgbClr val="FFFFFF"/>
                          </a:solidFill>
                          <a:latin typeface="Gotham Black"/>
                          <a:ea typeface="+mn-ea"/>
                          <a:cs typeface="Gotham Black"/>
                        </a:rPr>
                        <a:t>&lt;$50K</a:t>
                      </a:r>
                      <a:endParaRPr sz="1000" b="1" kern="1200" spc="-25" dirty="0">
                        <a:solidFill>
                          <a:srgbClr val="FFFFFF"/>
                        </a:solidFill>
                        <a:latin typeface="Gotham Black"/>
                        <a:ea typeface="+mn-ea"/>
                        <a:cs typeface="Gotham Black"/>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50000"/>
                      </a:schemeClr>
                    </a:solidFill>
                  </a:tcPr>
                </a:tc>
                <a:tc>
                  <a:txBody>
                    <a:bodyPr/>
                    <a:lstStyle/>
                    <a:p>
                      <a:pPr marL="204470" algn="l" defTabSz="457200" rtl="0" eaLnBrk="1" latinLnBrk="0" hangingPunct="1">
                        <a:lnSpc>
                          <a:spcPct val="100000"/>
                        </a:lnSpc>
                      </a:pPr>
                      <a:r>
                        <a:rPr lang="en-US" sz="1000" b="1" kern="1200" spc="-25" dirty="0">
                          <a:solidFill>
                            <a:srgbClr val="FFFFFF"/>
                          </a:solidFill>
                          <a:latin typeface="Gotham Black"/>
                          <a:ea typeface="+mn-ea"/>
                          <a:cs typeface="Gotham Black"/>
                        </a:rPr>
                        <a:t>&gt;$50K UP TO $75K</a:t>
                      </a:r>
                      <a:endParaRPr sz="1000" b="1" kern="1200" spc="-25" dirty="0">
                        <a:solidFill>
                          <a:srgbClr val="FFFFFF"/>
                        </a:solidFill>
                        <a:latin typeface="Gotham Black"/>
                        <a:ea typeface="+mn-ea"/>
                        <a:cs typeface="Gotham Black"/>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50000"/>
                      </a:schemeClr>
                    </a:solidFill>
                  </a:tcPr>
                </a:tc>
                <a:tc>
                  <a:txBody>
                    <a:bodyPr/>
                    <a:lstStyle/>
                    <a:p>
                      <a:pPr marL="204470" algn="l" defTabSz="457200" rtl="0" eaLnBrk="1" latinLnBrk="0" hangingPunct="1">
                        <a:lnSpc>
                          <a:spcPct val="100000"/>
                        </a:lnSpc>
                      </a:pPr>
                      <a:r>
                        <a:rPr lang="en-US" sz="1000" b="1" kern="1200" spc="-25" dirty="0">
                          <a:solidFill>
                            <a:srgbClr val="FFFFFF"/>
                          </a:solidFill>
                          <a:latin typeface="Gotham Black"/>
                          <a:ea typeface="+mn-ea"/>
                          <a:cs typeface="Gotham Black"/>
                        </a:rPr>
                        <a:t>&gt;$75K UP TO $100K</a:t>
                      </a:r>
                      <a:endParaRPr sz="1000" b="1" kern="1200" spc="-25" dirty="0">
                        <a:solidFill>
                          <a:srgbClr val="FFFFFF"/>
                        </a:solidFill>
                        <a:latin typeface="Gotham Black"/>
                        <a:ea typeface="+mn-ea"/>
                        <a:cs typeface="Gotham Black"/>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50000"/>
                      </a:schemeClr>
                    </a:solidFill>
                  </a:tcPr>
                </a:tc>
                <a:tc>
                  <a:txBody>
                    <a:bodyPr/>
                    <a:lstStyle/>
                    <a:p>
                      <a:pPr marL="204470" algn="l" defTabSz="457200" rtl="0" eaLnBrk="1" latinLnBrk="0" hangingPunct="1">
                        <a:lnSpc>
                          <a:spcPct val="100000"/>
                        </a:lnSpc>
                      </a:pPr>
                      <a:r>
                        <a:rPr lang="en-US" sz="1000" b="1" kern="1200" spc="-25" dirty="0">
                          <a:solidFill>
                            <a:srgbClr val="FFFFFF"/>
                          </a:solidFill>
                          <a:latin typeface="Gotham Black"/>
                          <a:ea typeface="+mn-ea"/>
                          <a:cs typeface="Gotham Black"/>
                        </a:rPr>
                        <a:t>&gt;$100K</a:t>
                      </a:r>
                      <a:endParaRPr sz="1000" b="1" kern="1200" spc="-25" dirty="0">
                        <a:solidFill>
                          <a:srgbClr val="FFFFFF"/>
                        </a:solidFill>
                        <a:latin typeface="Gotham Black"/>
                        <a:ea typeface="+mn-ea"/>
                        <a:cs typeface="Gotham Black"/>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1"/>
                  </a:ext>
                </a:extLst>
              </a:tr>
              <a:tr h="275586">
                <a:tc gridSpan="9">
                  <a:txBody>
                    <a:bodyPr/>
                    <a:lstStyle/>
                    <a:p>
                      <a:pPr marL="81915">
                        <a:lnSpc>
                          <a:spcPct val="100000"/>
                        </a:lnSpc>
                      </a:pPr>
                      <a:r>
                        <a:rPr lang="en-US" sz="1000" b="1" spc="-40" dirty="0">
                          <a:solidFill>
                            <a:srgbClr val="FFFFFF"/>
                          </a:solidFill>
                          <a:latin typeface="Gotham"/>
                          <a:cs typeface="Gotham"/>
                        </a:rPr>
                        <a:t>Contributions (Biweekly)</a:t>
                      </a:r>
                      <a:endParaRPr sz="1000" dirty="0">
                        <a:latin typeface="Gotham"/>
                        <a:cs typeface="Gotham"/>
                      </a:endParaRPr>
                    </a:p>
                  </a:txBody>
                  <a:tcPr marL="0" marR="0" marT="0" marB="0" anchor="ctr">
                    <a:lnL w="19050">
                      <a:solidFill>
                        <a:srgbClr val="FFFFFF"/>
                      </a:solidFill>
                      <a:prstDash val="solid"/>
                    </a:lnL>
                    <a:lnR w="19050" cap="flat" cmpd="sng" algn="ctr">
                      <a:solidFill>
                        <a:srgbClr val="FFFFFF"/>
                      </a:solidFill>
                      <a:prstDash val="solid"/>
                      <a:round/>
                      <a:headEnd type="none" w="med" len="med"/>
                      <a:tailEnd type="none" w="med" len="med"/>
                    </a:lnR>
                    <a:lnT w="19050">
                      <a:solidFill>
                        <a:srgbClr val="FFFFFF"/>
                      </a:solidFill>
                      <a:prstDash val="solid"/>
                    </a:lnT>
                    <a:lnB w="19050" cap="flat" cmpd="sng" algn="ctr">
                      <a:solidFill>
                        <a:srgbClr val="FFFFFF"/>
                      </a:solidFill>
                      <a:prstDash val="solid"/>
                      <a:round/>
                      <a:headEnd type="none" w="med" len="med"/>
                      <a:tailEnd type="none" w="med" len="med"/>
                    </a:lnB>
                    <a:solidFill>
                      <a:schemeClr val="tx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81915">
                        <a:lnSpc>
                          <a:spcPct val="100000"/>
                        </a:lnSpc>
                      </a:pPr>
                      <a:endParaRPr sz="1000" dirty="0">
                        <a:latin typeface="Gotham"/>
                        <a:cs typeface="Gotham"/>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1"/>
                    </a:solidFill>
                  </a:tcPr>
                </a:tc>
                <a:tc hMerge="1">
                  <a:txBody>
                    <a:bodyPr/>
                    <a:lstStyle/>
                    <a:p>
                      <a:pPr marL="81915">
                        <a:lnSpc>
                          <a:spcPct val="100000"/>
                        </a:lnSpc>
                      </a:pPr>
                      <a:endParaRPr sz="1000" dirty="0">
                        <a:latin typeface="Gotham"/>
                        <a:cs typeface="Gotham"/>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1"/>
                    </a:solidFill>
                  </a:tcPr>
                </a:tc>
                <a:tc hMerge="1">
                  <a:txBody>
                    <a:bodyPr/>
                    <a:lstStyle/>
                    <a:p>
                      <a:pPr marL="81915">
                        <a:lnSpc>
                          <a:spcPct val="100000"/>
                        </a:lnSpc>
                      </a:pPr>
                      <a:endParaRPr sz="1000" dirty="0">
                        <a:latin typeface="Gotham"/>
                        <a:cs typeface="Gotham"/>
                      </a:endParaRPr>
                    </a:p>
                  </a:txBody>
                  <a:tcPr marL="0" marR="0" marT="0" marB="0" anchor="ctr">
                    <a:lnL w="19050">
                      <a:solidFill>
                        <a:srgbClr val="FFFFFF"/>
                      </a:solidFill>
                      <a:prstDash val="soli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209935">
                <a:tc rowSpan="2">
                  <a:txBody>
                    <a:bodyPr/>
                    <a:lstStyle/>
                    <a:p>
                      <a:pPr marL="400050" algn="r">
                        <a:lnSpc>
                          <a:spcPct val="100000"/>
                        </a:lnSpc>
                      </a:pPr>
                      <a:endParaRPr lang="en-US" sz="900" b="1" spc="-15" dirty="0">
                        <a:solidFill>
                          <a:schemeClr val="tx1">
                            <a:lumMod val="50000"/>
                          </a:schemeClr>
                        </a:solidFill>
                        <a:latin typeface="Arial" panose="020B0604020202020204" pitchFamily="34" charset="0"/>
                        <a:cs typeface="Arial" panose="020B0604020202020204" pitchFamily="34" charset="0"/>
                      </a:endParaRPr>
                    </a:p>
                    <a:p>
                      <a:pPr marL="400050" algn="r">
                        <a:lnSpc>
                          <a:spcPct val="100000"/>
                        </a:lnSpc>
                      </a:pPr>
                      <a:r>
                        <a:rPr lang="en-US" sz="900" b="1" spc="-15" dirty="0">
                          <a:solidFill>
                            <a:schemeClr val="tx1">
                              <a:lumMod val="50000"/>
                            </a:schemeClr>
                          </a:solidFill>
                          <a:latin typeface="Arial" panose="020B0604020202020204" pitchFamily="34" charset="0"/>
                          <a:cs typeface="Arial" panose="020B0604020202020204" pitchFamily="34" charset="0"/>
                        </a:rPr>
                        <a:t>Emp</a:t>
                      </a:r>
                      <a:r>
                        <a:rPr lang="en-US" sz="900" b="1" spc="-50" dirty="0">
                          <a:solidFill>
                            <a:schemeClr val="tx1">
                              <a:lumMod val="50000"/>
                            </a:schemeClr>
                          </a:solidFill>
                          <a:latin typeface="Arial" panose="020B0604020202020204" pitchFamily="34" charset="0"/>
                          <a:cs typeface="Arial" panose="020B0604020202020204" pitchFamily="34" charset="0"/>
                        </a:rPr>
                        <a:t>l</a:t>
                      </a:r>
                      <a:r>
                        <a:rPr lang="en-US" sz="900" b="1" spc="-70" dirty="0">
                          <a:solidFill>
                            <a:schemeClr val="tx1">
                              <a:lumMod val="50000"/>
                            </a:schemeClr>
                          </a:solidFill>
                          <a:latin typeface="Arial" panose="020B0604020202020204" pitchFamily="34" charset="0"/>
                          <a:cs typeface="Arial" panose="020B0604020202020204" pitchFamily="34" charset="0"/>
                        </a:rPr>
                        <a:t>o</a:t>
                      </a:r>
                      <a:r>
                        <a:rPr lang="en-US" sz="900" b="1" spc="-15" dirty="0">
                          <a:solidFill>
                            <a:schemeClr val="tx1">
                              <a:lumMod val="50000"/>
                            </a:schemeClr>
                          </a:solidFill>
                          <a:latin typeface="Arial" panose="020B0604020202020204" pitchFamily="34" charset="0"/>
                          <a:cs typeface="Arial" panose="020B0604020202020204" pitchFamily="34" charset="0"/>
                        </a:rPr>
                        <a:t>ye</a:t>
                      </a:r>
                      <a:r>
                        <a:rPr lang="en-US" sz="900" b="1" dirty="0">
                          <a:solidFill>
                            <a:schemeClr val="tx1">
                              <a:lumMod val="50000"/>
                            </a:schemeClr>
                          </a:solidFill>
                          <a:latin typeface="Arial" panose="020B0604020202020204" pitchFamily="34" charset="0"/>
                          <a:cs typeface="Arial" panose="020B0604020202020204" pitchFamily="34" charset="0"/>
                        </a:rPr>
                        <a:t>e </a:t>
                      </a:r>
                      <a:r>
                        <a:rPr lang="en-US" sz="900" b="1" spc="-15" dirty="0">
                          <a:solidFill>
                            <a:schemeClr val="tx1">
                              <a:lumMod val="50000"/>
                            </a:schemeClr>
                          </a:solidFill>
                          <a:latin typeface="Arial" panose="020B0604020202020204" pitchFamily="34" charset="0"/>
                          <a:cs typeface="Arial" panose="020B0604020202020204" pitchFamily="34" charset="0"/>
                        </a:rPr>
                        <a:t>On</a:t>
                      </a:r>
                      <a:r>
                        <a:rPr lang="en-US" sz="900" b="1" spc="-135" dirty="0">
                          <a:solidFill>
                            <a:schemeClr val="tx1">
                              <a:lumMod val="50000"/>
                            </a:schemeClr>
                          </a:solidFill>
                          <a:latin typeface="Arial" panose="020B0604020202020204" pitchFamily="34" charset="0"/>
                          <a:cs typeface="Arial" panose="020B0604020202020204" pitchFamily="34" charset="0"/>
                        </a:rPr>
                        <a:t>l</a:t>
                      </a:r>
                      <a:r>
                        <a:rPr lang="en-US" sz="900" b="1" dirty="0">
                          <a:solidFill>
                            <a:schemeClr val="tx1">
                              <a:lumMod val="50000"/>
                            </a:schemeClr>
                          </a:solidFill>
                          <a:latin typeface="Arial" panose="020B0604020202020204" pitchFamily="34" charset="0"/>
                          <a:cs typeface="Arial" panose="020B0604020202020204" pitchFamily="34" charset="0"/>
                        </a:rPr>
                        <a:t>y</a:t>
                      </a:r>
                      <a:endParaRPr lang="en-US" sz="900" dirty="0">
                        <a:solidFill>
                          <a:schemeClr val="tx1">
                            <a:lumMod val="50000"/>
                          </a:schemeClr>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lnT w="19050">
                      <a:solidFill>
                        <a:srgbClr val="FFFFFF"/>
                      </a:solidFill>
                      <a:prstDash val="solid"/>
                    </a:lnT>
                    <a:noFill/>
                  </a:tcPr>
                </a:tc>
                <a:tc gridSpan="4">
                  <a:txBody>
                    <a:bodyPr/>
                    <a:lstStyle/>
                    <a:p>
                      <a:pPr marL="135890" algn="ctr">
                        <a:lnSpc>
                          <a:spcPct val="100000"/>
                        </a:lnSpc>
                      </a:pPr>
                      <a:r>
                        <a:rPr sz="800" b="1" spc="-25" dirty="0">
                          <a:solidFill>
                            <a:srgbClr val="FFFFFF"/>
                          </a:solidFill>
                          <a:latin typeface="HelveticaNeueLTStd-BdCn"/>
                          <a:cs typeface="HelveticaNeueLTStd-BdCn"/>
                        </a:rPr>
                        <a:t>FUL</a:t>
                      </a:r>
                      <a:r>
                        <a:rPr sz="800" b="1" dirty="0">
                          <a:solidFill>
                            <a:srgbClr val="FFFFFF"/>
                          </a:solidFill>
                          <a:latin typeface="HelveticaNeueLTStd-BdCn"/>
                          <a:cs typeface="HelveticaNeueLTStd-BdCn"/>
                        </a:rPr>
                        <a:t>L</a:t>
                      </a:r>
                      <a:r>
                        <a:rPr sz="800" b="1" spc="-50" dirty="0">
                          <a:solidFill>
                            <a:srgbClr val="FFFFFF"/>
                          </a:solidFill>
                          <a:latin typeface="HelveticaNeueLTStd-BdCn"/>
                          <a:cs typeface="HelveticaNeueLTStd-BdCn"/>
                        </a:rPr>
                        <a:t> </a:t>
                      </a:r>
                      <a:r>
                        <a:rPr sz="800" b="1" spc="-25" dirty="0">
                          <a:solidFill>
                            <a:srgbClr val="FFFFFF"/>
                          </a:solidFill>
                          <a:latin typeface="HelveticaNeueLTStd-BdCn"/>
                          <a:cs typeface="HelveticaNeueLTStd-BdCn"/>
                        </a:rPr>
                        <a:t>TIME</a:t>
                      </a:r>
                      <a:endParaRPr sz="800" dirty="0">
                        <a:latin typeface="HelveticaNeueLTStd-BdCn"/>
                        <a:cs typeface="HelveticaNeueLTStd-BdCn"/>
                      </a:endParaRPr>
                    </a:p>
                  </a:txBody>
                  <a:tcPr marL="0" marR="0" marT="0" marB="0" anchor="ctr">
                    <a:lnL w="19050">
                      <a:solidFill>
                        <a:srgbClr val="FFFFFF"/>
                      </a:solidFill>
                      <a:prstDash val="solid"/>
                    </a:lnL>
                    <a:lnR w="19050" cap="flat" cmpd="sng" algn="ctr">
                      <a:solidFill>
                        <a:srgbClr val="FFFFFF"/>
                      </a:solidFill>
                      <a:prstDash val="solid"/>
                      <a:round/>
                      <a:headEnd type="none" w="med" len="med"/>
                      <a:tailEnd type="none" w="med" len="med"/>
                    </a:lnR>
                    <a:lnT w="19050">
                      <a:solidFill>
                        <a:srgbClr val="FFFFFF"/>
                      </a:solidFill>
                      <a:prstDash val="solid"/>
                    </a:lnT>
                    <a:lnB w="19050" cap="flat" cmpd="sng" algn="ctr">
                      <a:solidFill>
                        <a:srgbClr val="FFFFFF"/>
                      </a:solidFill>
                      <a:prstDash val="solid"/>
                      <a:round/>
                      <a:headEnd type="none" w="med" len="med"/>
                      <a:tailEnd type="none" w="med" len="med"/>
                    </a:lnB>
                    <a:solidFill>
                      <a:schemeClr val="tx1">
                        <a:alpha val="60000"/>
                      </a:schemeClr>
                    </a:solidFill>
                  </a:tcPr>
                </a:tc>
                <a:tc hMerge="1">
                  <a:txBody>
                    <a:bodyPr/>
                    <a:lstStyle/>
                    <a:p>
                      <a:pPr marL="135890" algn="ctr">
                        <a:lnSpc>
                          <a:spcPct val="100000"/>
                        </a:lnSpc>
                      </a:pPr>
                      <a:endParaRPr sz="800" dirty="0">
                        <a:latin typeface="HelveticaNeueLTStd-BdCn"/>
                        <a:cs typeface="HelveticaNeueLTStd-BdCn"/>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1">
                        <a:alpha val="60000"/>
                      </a:schemeClr>
                    </a:solidFill>
                  </a:tcPr>
                </a:tc>
                <a:tc hMerge="1">
                  <a:txBody>
                    <a:bodyPr/>
                    <a:lstStyle/>
                    <a:p>
                      <a:pPr marL="135890" algn="ctr">
                        <a:lnSpc>
                          <a:spcPct val="100000"/>
                        </a:lnSpc>
                      </a:pPr>
                      <a:endParaRPr sz="800" dirty="0">
                        <a:latin typeface="HelveticaNeueLTStd-BdCn"/>
                        <a:cs typeface="HelveticaNeueLTStd-BdCn"/>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1">
                        <a:alpha val="60000"/>
                      </a:schemeClr>
                    </a:solidFill>
                  </a:tcPr>
                </a:tc>
                <a:tc hMerge="1">
                  <a:txBody>
                    <a:bodyPr/>
                    <a:lstStyle/>
                    <a:p>
                      <a:pPr marL="135890" algn="ctr">
                        <a:lnSpc>
                          <a:spcPct val="100000"/>
                        </a:lnSpc>
                      </a:pPr>
                      <a:endParaRPr sz="800" dirty="0">
                        <a:latin typeface="HelveticaNeueLTStd-BdCn"/>
                        <a:cs typeface="HelveticaNeueLTStd-BdCn"/>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1">
                        <a:alpha val="60000"/>
                      </a:schemeClr>
                    </a:solidFill>
                  </a:tcPr>
                </a:tc>
                <a:tc gridSpan="4">
                  <a:txBody>
                    <a:bodyPr/>
                    <a:lstStyle/>
                    <a:p>
                      <a:pPr marL="135890" algn="ctr">
                        <a:lnSpc>
                          <a:spcPct val="100000"/>
                        </a:lnSpc>
                      </a:pPr>
                      <a:r>
                        <a:rPr sz="800" b="1" spc="-25" dirty="0">
                          <a:solidFill>
                            <a:srgbClr val="FFFFFF"/>
                          </a:solidFill>
                          <a:latin typeface="HelveticaNeueLTStd-BdCn"/>
                          <a:cs typeface="HelveticaNeueLTStd-BdCn"/>
                        </a:rPr>
                        <a:t>FUL</a:t>
                      </a:r>
                      <a:r>
                        <a:rPr sz="800" b="1" dirty="0">
                          <a:solidFill>
                            <a:srgbClr val="FFFFFF"/>
                          </a:solidFill>
                          <a:latin typeface="HelveticaNeueLTStd-BdCn"/>
                          <a:cs typeface="HelveticaNeueLTStd-BdCn"/>
                        </a:rPr>
                        <a:t>L</a:t>
                      </a:r>
                      <a:r>
                        <a:rPr sz="800" b="1" spc="-50" dirty="0">
                          <a:solidFill>
                            <a:srgbClr val="FFFFFF"/>
                          </a:solidFill>
                          <a:latin typeface="HelveticaNeueLTStd-BdCn"/>
                          <a:cs typeface="HelveticaNeueLTStd-BdCn"/>
                        </a:rPr>
                        <a:t> </a:t>
                      </a:r>
                      <a:r>
                        <a:rPr sz="800" b="1" spc="-25" dirty="0">
                          <a:solidFill>
                            <a:srgbClr val="FFFFFF"/>
                          </a:solidFill>
                          <a:latin typeface="HelveticaNeueLTStd-BdCn"/>
                          <a:cs typeface="HelveticaNeueLTStd-BdCn"/>
                        </a:rPr>
                        <a:t>TIME</a:t>
                      </a:r>
                      <a:endParaRPr sz="800" dirty="0">
                        <a:latin typeface="HelveticaNeueLTStd-BdCn"/>
                        <a:cs typeface="HelveticaNeueLTStd-BdCn"/>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1">
                        <a:alpha val="60000"/>
                      </a:schemeClr>
                    </a:solidFill>
                  </a:tcPr>
                </a:tc>
                <a:tc hMerge="1">
                  <a:txBody>
                    <a:bodyPr/>
                    <a:lstStyle/>
                    <a:p>
                      <a:pPr marL="135890" algn="ctr">
                        <a:lnSpc>
                          <a:spcPct val="100000"/>
                        </a:lnSpc>
                      </a:pPr>
                      <a:endParaRPr sz="800" dirty="0">
                        <a:latin typeface="HelveticaNeueLTStd-BdCn"/>
                        <a:cs typeface="HelveticaNeueLTStd-BdCn"/>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1">
                        <a:alpha val="60000"/>
                      </a:schemeClr>
                    </a:solidFill>
                  </a:tcPr>
                </a:tc>
                <a:tc hMerge="1">
                  <a:txBody>
                    <a:bodyPr/>
                    <a:lstStyle/>
                    <a:p>
                      <a:pPr marL="135890" algn="ctr">
                        <a:lnSpc>
                          <a:spcPct val="100000"/>
                        </a:lnSpc>
                      </a:pPr>
                      <a:endParaRPr sz="800" dirty="0">
                        <a:latin typeface="HelveticaNeueLTStd-BdCn"/>
                        <a:cs typeface="HelveticaNeueLTStd-BdCn"/>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1">
                        <a:alpha val="60000"/>
                      </a:schemeClr>
                    </a:solidFill>
                  </a:tcPr>
                </a:tc>
                <a:tc hMerge="1">
                  <a:txBody>
                    <a:bodyPr/>
                    <a:lstStyle/>
                    <a:p>
                      <a:pPr marL="135890" algn="ctr">
                        <a:lnSpc>
                          <a:spcPct val="100000"/>
                        </a:lnSpc>
                      </a:pPr>
                      <a:endParaRPr sz="800" dirty="0">
                        <a:latin typeface="HelveticaNeueLTStd-BdCn"/>
                        <a:cs typeface="HelveticaNeueLTStd-BdCn"/>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1">
                        <a:alpha val="60000"/>
                      </a:schemeClr>
                    </a:solidFill>
                  </a:tcPr>
                </a:tc>
                <a:extLst>
                  <a:ext uri="{0D108BD9-81ED-4DB2-BD59-A6C34878D82A}">
                    <a16:rowId xmlns:a16="http://schemas.microsoft.com/office/drawing/2014/main" val="10003"/>
                  </a:ext>
                </a:extLst>
              </a:tr>
              <a:tr h="379365">
                <a:tc vMerge="1">
                  <a:txBody>
                    <a:bodyPr/>
                    <a:lstStyle/>
                    <a:p>
                      <a:endParaRPr/>
                    </a:p>
                  </a:txBody>
                  <a:tcPr marL="0" marR="0" marT="0" marB="0">
                    <a:lnR w="19050">
                      <a:solidFill>
                        <a:srgbClr val="FFFFFF"/>
                      </a:solidFill>
                      <a:prstDash val="solid"/>
                    </a:lnR>
                    <a:lnT w="19050">
                      <a:solidFill>
                        <a:srgbClr val="FFFFFF"/>
                      </a:solidFill>
                      <a:prstDash val="solid"/>
                    </a:lnT>
                  </a:tcPr>
                </a:tc>
                <a:tc>
                  <a:txBody>
                    <a:bodyPr/>
                    <a:lstStyle/>
                    <a:p>
                      <a:pPr algn="ctr" fontAlgn="b"/>
                      <a:r>
                        <a:rPr lang="en-US" sz="1100" b="0" i="0" u="none" strike="noStrike" dirty="0">
                          <a:solidFill>
                            <a:srgbClr val="06899D"/>
                          </a:solidFill>
                          <a:effectLst/>
                          <a:latin typeface="Arial" panose="020B0604020202020204" pitchFamily="34" charset="0"/>
                        </a:rPr>
                        <a:t>$38.20</a:t>
                      </a:r>
                    </a:p>
                  </a:txBody>
                  <a:tcPr marL="7620" marR="7620" marT="762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fontAlgn="b"/>
                      <a:r>
                        <a:rPr lang="en-US" sz="1100" b="0" i="0" u="none" strike="noStrike" dirty="0">
                          <a:solidFill>
                            <a:srgbClr val="06899D"/>
                          </a:solidFill>
                          <a:effectLst/>
                          <a:latin typeface="Arial" panose="020B0604020202020204" pitchFamily="34" charset="0"/>
                        </a:rPr>
                        <a:t>$47.62</a:t>
                      </a:r>
                    </a:p>
                  </a:txBody>
                  <a:tcPr marL="7620" marR="7620" marT="762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tc>
                  <a:txBody>
                    <a:bodyPr/>
                    <a:lstStyle/>
                    <a:p>
                      <a:pPr algn="ctr" fontAlgn="b"/>
                      <a:r>
                        <a:rPr lang="en-US" sz="1100" b="0" i="0" u="none" strike="noStrike" dirty="0">
                          <a:solidFill>
                            <a:srgbClr val="06899D"/>
                          </a:solidFill>
                          <a:effectLst/>
                          <a:latin typeface="Arial" panose="020B0604020202020204" pitchFamily="34" charset="0"/>
                        </a:rPr>
                        <a:t>$57.06</a:t>
                      </a:r>
                    </a:p>
                  </a:txBody>
                  <a:tcPr marL="7620" marR="7620" marT="762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tc>
                  <a:txBody>
                    <a:bodyPr/>
                    <a:lstStyle/>
                    <a:p>
                      <a:pPr algn="ctr" fontAlgn="b"/>
                      <a:r>
                        <a:rPr lang="en-US" sz="1100" b="0" i="0" u="none" strike="noStrike" dirty="0">
                          <a:solidFill>
                            <a:srgbClr val="06899D"/>
                          </a:solidFill>
                          <a:effectLst/>
                          <a:latin typeface="Arial" panose="020B0604020202020204" pitchFamily="34" charset="0"/>
                        </a:rPr>
                        <a:t>$73.90</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tc>
                  <a:txBody>
                    <a:bodyPr/>
                    <a:lstStyle/>
                    <a:p>
                      <a:pPr algn="ctr" fontAlgn="b"/>
                      <a:r>
                        <a:rPr lang="en-US" sz="1100" b="0" i="0" u="none" strike="noStrike" dirty="0">
                          <a:solidFill>
                            <a:srgbClr val="06899D"/>
                          </a:solidFill>
                          <a:effectLst/>
                          <a:latin typeface="Arial" panose="020B0604020202020204" pitchFamily="34" charset="0"/>
                        </a:rPr>
                        <a:t>$53.92</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a:txBody>
                    <a:bodyPr/>
                    <a:lstStyle/>
                    <a:p>
                      <a:pPr algn="ctr" fontAlgn="b"/>
                      <a:r>
                        <a:rPr lang="en-US" sz="1100" b="0" i="0" u="none" strike="noStrike" dirty="0">
                          <a:solidFill>
                            <a:srgbClr val="06899D"/>
                          </a:solidFill>
                          <a:effectLst/>
                          <a:latin typeface="Arial" panose="020B0604020202020204" pitchFamily="34" charset="0"/>
                        </a:rPr>
                        <a:t>$63.33</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a:txBody>
                    <a:bodyPr/>
                    <a:lstStyle/>
                    <a:p>
                      <a:pPr algn="ctr" fontAlgn="b"/>
                      <a:r>
                        <a:rPr lang="en-US" sz="1100" b="0" i="0" u="none" strike="noStrike" dirty="0">
                          <a:solidFill>
                            <a:srgbClr val="06899D"/>
                          </a:solidFill>
                          <a:effectLst/>
                          <a:latin typeface="Arial" panose="020B0604020202020204" pitchFamily="34" charset="0"/>
                        </a:rPr>
                        <a:t>$72.77</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a:txBody>
                    <a:bodyPr/>
                    <a:lstStyle/>
                    <a:p>
                      <a:pPr algn="ctr" fontAlgn="b"/>
                      <a:r>
                        <a:rPr lang="en-US" sz="1100" b="0" i="0" u="none" strike="noStrike" dirty="0">
                          <a:solidFill>
                            <a:srgbClr val="06899D"/>
                          </a:solidFill>
                          <a:effectLst/>
                          <a:latin typeface="Arial" panose="020B0604020202020204" pitchFamily="34" charset="0"/>
                        </a:rPr>
                        <a:t>$89.61</a:t>
                      </a:r>
                    </a:p>
                  </a:txBody>
                  <a:tcPr marL="7620" marR="7620" marT="762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extLst>
                  <a:ext uri="{0D108BD9-81ED-4DB2-BD59-A6C34878D82A}">
                    <a16:rowId xmlns:a16="http://schemas.microsoft.com/office/drawing/2014/main" val="10004"/>
                  </a:ext>
                </a:extLst>
              </a:tr>
              <a:tr h="399262">
                <a:tc>
                  <a:txBody>
                    <a:bodyPr/>
                    <a:lstStyle/>
                    <a:p>
                      <a:pPr marL="141605" algn="r">
                        <a:lnSpc>
                          <a:spcPct val="100000"/>
                        </a:lnSpc>
                      </a:pPr>
                      <a:r>
                        <a:rPr lang="en-US" sz="900" b="1" spc="-15" dirty="0">
                          <a:solidFill>
                            <a:schemeClr val="tx1">
                              <a:lumMod val="50000"/>
                            </a:schemeClr>
                          </a:solidFill>
                          <a:latin typeface="Arial" panose="020B0604020202020204" pitchFamily="34" charset="0"/>
                          <a:cs typeface="Arial" panose="020B0604020202020204" pitchFamily="34" charset="0"/>
                        </a:rPr>
                        <a:t>Emp</a:t>
                      </a:r>
                      <a:r>
                        <a:rPr lang="en-US" sz="900" b="1" spc="-50" dirty="0">
                          <a:solidFill>
                            <a:schemeClr val="tx1">
                              <a:lumMod val="50000"/>
                            </a:schemeClr>
                          </a:solidFill>
                          <a:latin typeface="Arial" panose="020B0604020202020204" pitchFamily="34" charset="0"/>
                          <a:cs typeface="Arial" panose="020B0604020202020204" pitchFamily="34" charset="0"/>
                        </a:rPr>
                        <a:t>l</a:t>
                      </a:r>
                      <a:r>
                        <a:rPr lang="en-US" sz="900" b="1" spc="-70" dirty="0">
                          <a:solidFill>
                            <a:schemeClr val="tx1">
                              <a:lumMod val="50000"/>
                            </a:schemeClr>
                          </a:solidFill>
                          <a:latin typeface="Arial" panose="020B0604020202020204" pitchFamily="34" charset="0"/>
                          <a:cs typeface="Arial" panose="020B0604020202020204" pitchFamily="34" charset="0"/>
                        </a:rPr>
                        <a:t>o</a:t>
                      </a:r>
                      <a:r>
                        <a:rPr lang="en-US" sz="900" b="1" spc="-15" dirty="0">
                          <a:solidFill>
                            <a:schemeClr val="tx1">
                              <a:lumMod val="50000"/>
                            </a:schemeClr>
                          </a:solidFill>
                          <a:latin typeface="Arial" panose="020B0604020202020204" pitchFamily="34" charset="0"/>
                          <a:cs typeface="Arial" panose="020B0604020202020204" pitchFamily="34" charset="0"/>
                        </a:rPr>
                        <a:t>ye</a:t>
                      </a:r>
                      <a:r>
                        <a:rPr lang="en-US" sz="900" b="1" dirty="0">
                          <a:solidFill>
                            <a:schemeClr val="tx1">
                              <a:lumMod val="50000"/>
                            </a:schemeClr>
                          </a:solidFill>
                          <a:latin typeface="Arial" panose="020B0604020202020204" pitchFamily="34" charset="0"/>
                          <a:cs typeface="Arial" panose="020B0604020202020204" pitchFamily="34" charset="0"/>
                        </a:rPr>
                        <a:t>e</a:t>
                      </a:r>
                      <a:r>
                        <a:rPr lang="en-US" sz="900" b="1" spc="-30" dirty="0">
                          <a:solidFill>
                            <a:schemeClr val="tx1">
                              <a:lumMod val="50000"/>
                            </a:schemeClr>
                          </a:solidFill>
                          <a:latin typeface="Arial" panose="020B0604020202020204" pitchFamily="34" charset="0"/>
                          <a:cs typeface="Arial" panose="020B0604020202020204" pitchFamily="34" charset="0"/>
                        </a:rPr>
                        <a:t> </a:t>
                      </a:r>
                      <a:r>
                        <a:rPr lang="en-US" sz="900" b="1" dirty="0">
                          <a:solidFill>
                            <a:schemeClr val="tx1">
                              <a:lumMod val="50000"/>
                            </a:schemeClr>
                          </a:solidFill>
                          <a:latin typeface="Arial" panose="020B0604020202020204" pitchFamily="34" charset="0"/>
                          <a:cs typeface="Arial" panose="020B0604020202020204" pitchFamily="34" charset="0"/>
                        </a:rPr>
                        <a:t>+</a:t>
                      </a:r>
                      <a:r>
                        <a:rPr lang="en-US" sz="900" b="1" spc="-30" dirty="0">
                          <a:solidFill>
                            <a:schemeClr val="tx1">
                              <a:lumMod val="50000"/>
                            </a:schemeClr>
                          </a:solidFill>
                          <a:latin typeface="Arial" panose="020B0604020202020204" pitchFamily="34" charset="0"/>
                          <a:cs typeface="Arial" panose="020B0604020202020204" pitchFamily="34" charset="0"/>
                        </a:rPr>
                        <a:t> </a:t>
                      </a:r>
                      <a:r>
                        <a:rPr lang="en-US" sz="900" b="1" spc="-15" dirty="0">
                          <a:solidFill>
                            <a:schemeClr val="tx1">
                              <a:lumMod val="50000"/>
                            </a:schemeClr>
                          </a:solidFill>
                          <a:latin typeface="Arial" panose="020B0604020202020204" pitchFamily="34" charset="0"/>
                          <a:cs typeface="Arial" panose="020B0604020202020204" pitchFamily="34" charset="0"/>
                        </a:rPr>
                        <a:t>Spouse</a:t>
                      </a:r>
                      <a:endParaRPr lang="en-US" sz="900" dirty="0">
                        <a:solidFill>
                          <a:schemeClr val="tx1">
                            <a:lumMod val="50000"/>
                          </a:schemeClr>
                        </a:solidFill>
                        <a:latin typeface="Arial" panose="020B0604020202020204" pitchFamily="34" charset="0"/>
                        <a:cs typeface="Arial" panose="020B0604020202020204" pitchFamily="34" charset="0"/>
                      </a:endParaRPr>
                    </a:p>
                  </a:txBody>
                  <a:tcPr marL="0" marR="0" marT="0" marB="0" anchor="ctr">
                    <a:lnR w="19050" cap="flat" cmpd="sng" algn="ctr">
                      <a:solidFill>
                        <a:srgbClr val="FFFFFF"/>
                      </a:solidFill>
                      <a:prstDash val="solid"/>
                      <a:round/>
                      <a:headEnd type="none" w="med" len="med"/>
                      <a:tailEnd type="none" w="med" len="med"/>
                    </a:lnR>
                    <a:noFill/>
                  </a:tcPr>
                </a:tc>
                <a:tc>
                  <a:txBody>
                    <a:bodyPr/>
                    <a:lstStyle/>
                    <a:p>
                      <a:pPr algn="ctr" fontAlgn="b"/>
                      <a:r>
                        <a:rPr lang="en-US" sz="1100" b="0" i="0" u="none" strike="noStrike" dirty="0">
                          <a:solidFill>
                            <a:srgbClr val="06899D"/>
                          </a:solidFill>
                          <a:effectLst/>
                          <a:latin typeface="Arial" panose="020B0604020202020204" pitchFamily="34" charset="0"/>
                        </a:rPr>
                        <a:t>$151.89</a:t>
                      </a:r>
                    </a:p>
                  </a:txBody>
                  <a:tcPr marL="7620" marR="7620" marT="762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fontAlgn="b"/>
                      <a:r>
                        <a:rPr lang="en-US" sz="1100" b="0" i="0" u="none" strike="noStrike" dirty="0">
                          <a:solidFill>
                            <a:srgbClr val="06899D"/>
                          </a:solidFill>
                          <a:effectLst/>
                          <a:latin typeface="Arial" panose="020B0604020202020204" pitchFamily="34" charset="0"/>
                        </a:rPr>
                        <a:t>$184.56</a:t>
                      </a:r>
                    </a:p>
                  </a:txBody>
                  <a:tcPr marL="7620" marR="7620" marT="762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tc>
                  <a:txBody>
                    <a:bodyPr/>
                    <a:lstStyle/>
                    <a:p>
                      <a:pPr algn="ctr" fontAlgn="b"/>
                      <a:r>
                        <a:rPr lang="en-US" sz="1100" b="0" i="0" u="none" strike="noStrike" dirty="0">
                          <a:solidFill>
                            <a:srgbClr val="06899D"/>
                          </a:solidFill>
                          <a:effectLst/>
                          <a:latin typeface="Arial" panose="020B0604020202020204" pitchFamily="34" charset="0"/>
                        </a:rPr>
                        <a:t>$204.11</a:t>
                      </a:r>
                    </a:p>
                  </a:txBody>
                  <a:tcPr marL="7620" marR="7620" marT="762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tc>
                  <a:txBody>
                    <a:bodyPr/>
                    <a:lstStyle/>
                    <a:p>
                      <a:pPr algn="ctr" fontAlgn="b"/>
                      <a:r>
                        <a:rPr lang="en-US" sz="1100" b="0" i="0" u="none" strike="noStrike" dirty="0">
                          <a:solidFill>
                            <a:srgbClr val="06899D"/>
                          </a:solidFill>
                          <a:effectLst/>
                          <a:latin typeface="Arial" panose="020B0604020202020204" pitchFamily="34" charset="0"/>
                        </a:rPr>
                        <a:t>$234.77</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tc>
                  <a:txBody>
                    <a:bodyPr/>
                    <a:lstStyle/>
                    <a:p>
                      <a:pPr algn="ctr" fontAlgn="b"/>
                      <a:r>
                        <a:rPr lang="en-US" sz="1100" b="0" i="0" u="none" strike="noStrike" dirty="0">
                          <a:solidFill>
                            <a:srgbClr val="06899D"/>
                          </a:solidFill>
                          <a:effectLst/>
                          <a:latin typeface="Arial" panose="020B0604020202020204" pitchFamily="34" charset="0"/>
                        </a:rPr>
                        <a:t>$190.06</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a:txBody>
                    <a:bodyPr/>
                    <a:lstStyle/>
                    <a:p>
                      <a:pPr algn="ctr" fontAlgn="b"/>
                      <a:r>
                        <a:rPr lang="en-US" sz="1100" b="0" i="0" u="none" strike="noStrike" dirty="0">
                          <a:solidFill>
                            <a:srgbClr val="06899D"/>
                          </a:solidFill>
                          <a:effectLst/>
                          <a:latin typeface="Arial" panose="020B0604020202020204" pitchFamily="34" charset="0"/>
                        </a:rPr>
                        <a:t>$222.74</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a:txBody>
                    <a:bodyPr/>
                    <a:lstStyle/>
                    <a:p>
                      <a:pPr algn="ctr" fontAlgn="b"/>
                      <a:r>
                        <a:rPr lang="en-US" sz="1100" b="0" i="0" u="none" strike="noStrike" dirty="0">
                          <a:solidFill>
                            <a:srgbClr val="06899D"/>
                          </a:solidFill>
                          <a:effectLst/>
                          <a:latin typeface="Arial" panose="020B0604020202020204" pitchFamily="34" charset="0"/>
                        </a:rPr>
                        <a:t>$242.28</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a:txBody>
                    <a:bodyPr/>
                    <a:lstStyle/>
                    <a:p>
                      <a:pPr algn="ctr" fontAlgn="b"/>
                      <a:r>
                        <a:rPr lang="en-US" sz="1100" b="0" i="0" u="none" strike="noStrike" dirty="0">
                          <a:solidFill>
                            <a:srgbClr val="06899D"/>
                          </a:solidFill>
                          <a:effectLst/>
                          <a:latin typeface="Arial" panose="020B0604020202020204" pitchFamily="34" charset="0"/>
                        </a:rPr>
                        <a:t>$272.94</a:t>
                      </a:r>
                    </a:p>
                  </a:txBody>
                  <a:tcPr marL="7620" marR="7620" marT="762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extLst>
                  <a:ext uri="{0D108BD9-81ED-4DB2-BD59-A6C34878D82A}">
                    <a16:rowId xmlns:a16="http://schemas.microsoft.com/office/drawing/2014/main" val="10005"/>
                  </a:ext>
                </a:extLst>
              </a:tr>
              <a:tr h="399262">
                <a:tc>
                  <a:txBody>
                    <a:bodyPr/>
                    <a:lstStyle/>
                    <a:p>
                      <a:pPr marL="253365" algn="r">
                        <a:lnSpc>
                          <a:spcPct val="100000"/>
                        </a:lnSpc>
                      </a:pPr>
                      <a:r>
                        <a:rPr lang="en-US" sz="900" b="1" spc="-15" dirty="0">
                          <a:solidFill>
                            <a:schemeClr val="tx1">
                              <a:lumMod val="50000"/>
                            </a:schemeClr>
                          </a:solidFill>
                          <a:latin typeface="Arial" panose="020B0604020202020204" pitchFamily="34" charset="0"/>
                          <a:cs typeface="Arial" panose="020B0604020202020204" pitchFamily="34" charset="0"/>
                        </a:rPr>
                        <a:t>Emp</a:t>
                      </a:r>
                      <a:r>
                        <a:rPr lang="en-US" sz="900" b="1" spc="-50" dirty="0">
                          <a:solidFill>
                            <a:schemeClr val="tx1">
                              <a:lumMod val="50000"/>
                            </a:schemeClr>
                          </a:solidFill>
                          <a:latin typeface="Arial" panose="020B0604020202020204" pitchFamily="34" charset="0"/>
                          <a:cs typeface="Arial" panose="020B0604020202020204" pitchFamily="34" charset="0"/>
                        </a:rPr>
                        <a:t>l</a:t>
                      </a:r>
                      <a:r>
                        <a:rPr lang="en-US" sz="900" b="1" spc="-70" dirty="0">
                          <a:solidFill>
                            <a:schemeClr val="tx1">
                              <a:lumMod val="50000"/>
                            </a:schemeClr>
                          </a:solidFill>
                          <a:latin typeface="Arial" panose="020B0604020202020204" pitchFamily="34" charset="0"/>
                          <a:cs typeface="Arial" panose="020B0604020202020204" pitchFamily="34" charset="0"/>
                        </a:rPr>
                        <a:t>o</a:t>
                      </a:r>
                      <a:r>
                        <a:rPr lang="en-US" sz="900" b="1" spc="-15" dirty="0">
                          <a:solidFill>
                            <a:schemeClr val="tx1">
                              <a:lumMod val="50000"/>
                            </a:schemeClr>
                          </a:solidFill>
                          <a:latin typeface="Arial" panose="020B0604020202020204" pitchFamily="34" charset="0"/>
                          <a:cs typeface="Arial" panose="020B0604020202020204" pitchFamily="34" charset="0"/>
                        </a:rPr>
                        <a:t>ye</a:t>
                      </a:r>
                      <a:r>
                        <a:rPr lang="en-US" sz="900" b="1" dirty="0">
                          <a:solidFill>
                            <a:schemeClr val="tx1">
                              <a:lumMod val="50000"/>
                            </a:schemeClr>
                          </a:solidFill>
                          <a:latin typeface="Arial" panose="020B0604020202020204" pitchFamily="34" charset="0"/>
                          <a:cs typeface="Arial" panose="020B0604020202020204" pitchFamily="34" charset="0"/>
                        </a:rPr>
                        <a:t>e</a:t>
                      </a:r>
                      <a:r>
                        <a:rPr lang="en-US" sz="900" b="1" spc="-30" dirty="0">
                          <a:solidFill>
                            <a:schemeClr val="tx1">
                              <a:lumMod val="50000"/>
                            </a:schemeClr>
                          </a:solidFill>
                          <a:latin typeface="Arial" panose="020B0604020202020204" pitchFamily="34" charset="0"/>
                          <a:cs typeface="Arial" panose="020B0604020202020204" pitchFamily="34" charset="0"/>
                        </a:rPr>
                        <a:t> </a:t>
                      </a:r>
                      <a:r>
                        <a:rPr lang="en-US" sz="900" b="1" dirty="0">
                          <a:solidFill>
                            <a:schemeClr val="tx1">
                              <a:lumMod val="50000"/>
                            </a:schemeClr>
                          </a:solidFill>
                          <a:latin typeface="Arial" panose="020B0604020202020204" pitchFamily="34" charset="0"/>
                          <a:cs typeface="Arial" panose="020B0604020202020204" pitchFamily="34" charset="0"/>
                        </a:rPr>
                        <a:t>+</a:t>
                      </a:r>
                      <a:r>
                        <a:rPr lang="en-US" sz="900" b="1" spc="-30" dirty="0">
                          <a:solidFill>
                            <a:schemeClr val="tx1">
                              <a:lumMod val="50000"/>
                            </a:schemeClr>
                          </a:solidFill>
                          <a:latin typeface="Arial" panose="020B0604020202020204" pitchFamily="34" charset="0"/>
                          <a:cs typeface="Arial" panose="020B0604020202020204" pitchFamily="34" charset="0"/>
                        </a:rPr>
                        <a:t> </a:t>
                      </a:r>
                      <a:r>
                        <a:rPr lang="en-US" sz="900" b="1" spc="-15" dirty="0">
                          <a:solidFill>
                            <a:schemeClr val="tx1">
                              <a:lumMod val="50000"/>
                            </a:schemeClr>
                          </a:solidFill>
                          <a:latin typeface="Arial" panose="020B0604020202020204" pitchFamily="34" charset="0"/>
                          <a:cs typeface="Arial" panose="020B0604020202020204" pitchFamily="34" charset="0"/>
                        </a:rPr>
                        <a:t>Child</a:t>
                      </a:r>
                      <a:endParaRPr lang="en-US" sz="900" dirty="0">
                        <a:solidFill>
                          <a:schemeClr val="tx1">
                            <a:lumMod val="50000"/>
                          </a:schemeClr>
                        </a:solidFill>
                        <a:latin typeface="Arial" panose="020B0604020202020204" pitchFamily="34" charset="0"/>
                        <a:cs typeface="Arial" panose="020B0604020202020204" pitchFamily="34" charset="0"/>
                      </a:endParaRPr>
                    </a:p>
                  </a:txBody>
                  <a:tcPr marL="0" marR="0" marT="0" marB="0" anchor="ctr">
                    <a:lnR w="19050" cap="flat" cmpd="sng" algn="ctr">
                      <a:solidFill>
                        <a:srgbClr val="FFFFFF"/>
                      </a:solidFill>
                      <a:prstDash val="solid"/>
                      <a:round/>
                      <a:headEnd type="none" w="med" len="med"/>
                      <a:tailEnd type="none" w="med" len="med"/>
                    </a:lnR>
                    <a:noFill/>
                  </a:tcPr>
                </a:tc>
                <a:tc>
                  <a:txBody>
                    <a:bodyPr/>
                    <a:lstStyle/>
                    <a:p>
                      <a:pPr algn="ctr" fontAlgn="b"/>
                      <a:r>
                        <a:rPr lang="en-US" sz="1100" b="0" i="0" u="none" strike="noStrike" dirty="0">
                          <a:solidFill>
                            <a:srgbClr val="06899D"/>
                          </a:solidFill>
                          <a:effectLst/>
                          <a:latin typeface="Arial" panose="020B0604020202020204" pitchFamily="34" charset="0"/>
                        </a:rPr>
                        <a:t>$112.32</a:t>
                      </a:r>
                    </a:p>
                  </a:txBody>
                  <a:tcPr marL="7620" marR="7620" marT="762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fontAlgn="b"/>
                      <a:r>
                        <a:rPr lang="en-US" sz="1100" b="0" i="0" u="none" strike="noStrike" dirty="0">
                          <a:solidFill>
                            <a:srgbClr val="06899D"/>
                          </a:solidFill>
                          <a:effectLst/>
                          <a:latin typeface="Arial" panose="020B0604020202020204" pitchFamily="34" charset="0"/>
                        </a:rPr>
                        <a:t>$137.84</a:t>
                      </a:r>
                    </a:p>
                  </a:txBody>
                  <a:tcPr marL="7620" marR="7620" marT="762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tc>
                  <a:txBody>
                    <a:bodyPr/>
                    <a:lstStyle/>
                    <a:p>
                      <a:pPr algn="ctr" fontAlgn="b"/>
                      <a:r>
                        <a:rPr lang="en-US" sz="1100" b="0" i="0" u="none" strike="noStrike" dirty="0">
                          <a:solidFill>
                            <a:srgbClr val="06899D"/>
                          </a:solidFill>
                          <a:effectLst/>
                          <a:latin typeface="Arial" panose="020B0604020202020204" pitchFamily="34" charset="0"/>
                        </a:rPr>
                        <a:t>$153.05</a:t>
                      </a:r>
                    </a:p>
                  </a:txBody>
                  <a:tcPr marL="7620" marR="7620" marT="762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tc>
                  <a:txBody>
                    <a:bodyPr/>
                    <a:lstStyle/>
                    <a:p>
                      <a:pPr algn="ctr" fontAlgn="b"/>
                      <a:r>
                        <a:rPr lang="en-US" sz="1100" b="0" i="0" u="none" strike="noStrike" dirty="0">
                          <a:solidFill>
                            <a:srgbClr val="06899D"/>
                          </a:solidFill>
                          <a:effectLst/>
                          <a:latin typeface="Arial" panose="020B0604020202020204" pitchFamily="34" charset="0"/>
                        </a:rPr>
                        <a:t>$177.16</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tc>
                  <a:txBody>
                    <a:bodyPr/>
                    <a:lstStyle/>
                    <a:p>
                      <a:pPr algn="ctr" fontAlgn="b"/>
                      <a:r>
                        <a:rPr lang="en-US" sz="1100" b="0" i="0" u="none" strike="noStrike" dirty="0">
                          <a:solidFill>
                            <a:srgbClr val="06899D"/>
                          </a:solidFill>
                          <a:effectLst/>
                          <a:latin typeface="Arial" panose="020B0604020202020204" pitchFamily="34" charset="0"/>
                        </a:rPr>
                        <a:t>$142.30</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a:txBody>
                    <a:bodyPr/>
                    <a:lstStyle/>
                    <a:p>
                      <a:pPr algn="ctr" fontAlgn="b"/>
                      <a:r>
                        <a:rPr lang="en-US" sz="1100" b="0" i="0" u="none" strike="noStrike" dirty="0">
                          <a:solidFill>
                            <a:srgbClr val="06899D"/>
                          </a:solidFill>
                          <a:effectLst/>
                          <a:latin typeface="Arial" panose="020B0604020202020204" pitchFamily="34" charset="0"/>
                        </a:rPr>
                        <a:t>$167.82</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a:txBody>
                    <a:bodyPr/>
                    <a:lstStyle/>
                    <a:p>
                      <a:pPr algn="ctr" fontAlgn="b"/>
                      <a:r>
                        <a:rPr lang="en-US" sz="1100" b="0" i="0" u="none" strike="noStrike" dirty="0">
                          <a:solidFill>
                            <a:srgbClr val="06899D"/>
                          </a:solidFill>
                          <a:effectLst/>
                          <a:latin typeface="Arial" panose="020B0604020202020204" pitchFamily="34" charset="0"/>
                        </a:rPr>
                        <a:t>$183.03</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a:txBody>
                    <a:bodyPr/>
                    <a:lstStyle/>
                    <a:p>
                      <a:pPr algn="ctr" fontAlgn="b"/>
                      <a:r>
                        <a:rPr lang="en-US" sz="1100" b="0" i="0" u="none" strike="noStrike" dirty="0">
                          <a:solidFill>
                            <a:srgbClr val="06899D"/>
                          </a:solidFill>
                          <a:effectLst/>
                          <a:latin typeface="Arial" panose="020B0604020202020204" pitchFamily="34" charset="0"/>
                        </a:rPr>
                        <a:t>$207.14</a:t>
                      </a:r>
                    </a:p>
                  </a:txBody>
                  <a:tcPr marL="7620" marR="7620" marT="762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extLst>
                  <a:ext uri="{0D108BD9-81ED-4DB2-BD59-A6C34878D82A}">
                    <a16:rowId xmlns:a16="http://schemas.microsoft.com/office/drawing/2014/main" val="10006"/>
                  </a:ext>
                </a:extLst>
              </a:tr>
              <a:tr h="399261">
                <a:tc>
                  <a:txBody>
                    <a:bodyPr/>
                    <a:lstStyle/>
                    <a:p>
                      <a:pPr marL="193040" algn="r">
                        <a:lnSpc>
                          <a:spcPct val="100000"/>
                        </a:lnSpc>
                      </a:pPr>
                      <a:r>
                        <a:rPr lang="en-US" sz="900" b="1" spc="-15" dirty="0">
                          <a:solidFill>
                            <a:schemeClr val="tx1">
                              <a:lumMod val="50000"/>
                            </a:schemeClr>
                          </a:solidFill>
                          <a:latin typeface="Arial" panose="020B0604020202020204" pitchFamily="34" charset="0"/>
                          <a:cs typeface="Arial" panose="020B0604020202020204" pitchFamily="34" charset="0"/>
                        </a:rPr>
                        <a:t>Emp</a:t>
                      </a:r>
                      <a:r>
                        <a:rPr lang="en-US" sz="900" b="1" spc="-50" dirty="0">
                          <a:solidFill>
                            <a:schemeClr val="tx1">
                              <a:lumMod val="50000"/>
                            </a:schemeClr>
                          </a:solidFill>
                          <a:latin typeface="Arial" panose="020B0604020202020204" pitchFamily="34" charset="0"/>
                          <a:cs typeface="Arial" panose="020B0604020202020204" pitchFamily="34" charset="0"/>
                        </a:rPr>
                        <a:t>l</a:t>
                      </a:r>
                      <a:r>
                        <a:rPr lang="en-US" sz="900" b="1" spc="-70" dirty="0">
                          <a:solidFill>
                            <a:schemeClr val="tx1">
                              <a:lumMod val="50000"/>
                            </a:schemeClr>
                          </a:solidFill>
                          <a:latin typeface="Arial" panose="020B0604020202020204" pitchFamily="34" charset="0"/>
                          <a:cs typeface="Arial" panose="020B0604020202020204" pitchFamily="34" charset="0"/>
                        </a:rPr>
                        <a:t>o</a:t>
                      </a:r>
                      <a:r>
                        <a:rPr lang="en-US" sz="900" b="1" spc="-15" dirty="0">
                          <a:solidFill>
                            <a:schemeClr val="tx1">
                              <a:lumMod val="50000"/>
                            </a:schemeClr>
                          </a:solidFill>
                          <a:latin typeface="Arial" panose="020B0604020202020204" pitchFamily="34" charset="0"/>
                          <a:cs typeface="Arial" panose="020B0604020202020204" pitchFamily="34" charset="0"/>
                        </a:rPr>
                        <a:t>ye</a:t>
                      </a:r>
                      <a:r>
                        <a:rPr lang="en-US" sz="900" b="1" dirty="0">
                          <a:solidFill>
                            <a:schemeClr val="tx1">
                              <a:lumMod val="50000"/>
                            </a:schemeClr>
                          </a:solidFill>
                          <a:latin typeface="Arial" panose="020B0604020202020204" pitchFamily="34" charset="0"/>
                          <a:cs typeface="Arial" panose="020B0604020202020204" pitchFamily="34" charset="0"/>
                        </a:rPr>
                        <a:t>e</a:t>
                      </a:r>
                      <a:r>
                        <a:rPr lang="en-US" sz="900" b="1" spc="-30" dirty="0">
                          <a:solidFill>
                            <a:schemeClr val="tx1">
                              <a:lumMod val="50000"/>
                            </a:schemeClr>
                          </a:solidFill>
                          <a:latin typeface="Arial" panose="020B0604020202020204" pitchFamily="34" charset="0"/>
                          <a:cs typeface="Arial" panose="020B0604020202020204" pitchFamily="34" charset="0"/>
                        </a:rPr>
                        <a:t> </a:t>
                      </a:r>
                      <a:r>
                        <a:rPr lang="en-US" sz="900" b="1" dirty="0">
                          <a:solidFill>
                            <a:schemeClr val="tx1">
                              <a:lumMod val="50000"/>
                            </a:schemeClr>
                          </a:solidFill>
                          <a:latin typeface="Arial" panose="020B0604020202020204" pitchFamily="34" charset="0"/>
                          <a:cs typeface="Arial" panose="020B0604020202020204" pitchFamily="34" charset="0"/>
                        </a:rPr>
                        <a:t>+</a:t>
                      </a:r>
                      <a:r>
                        <a:rPr lang="en-US" sz="900" b="1" spc="-30" dirty="0">
                          <a:solidFill>
                            <a:schemeClr val="tx1">
                              <a:lumMod val="50000"/>
                            </a:schemeClr>
                          </a:solidFill>
                          <a:latin typeface="Arial" panose="020B0604020202020204" pitchFamily="34" charset="0"/>
                          <a:cs typeface="Arial" panose="020B0604020202020204" pitchFamily="34" charset="0"/>
                        </a:rPr>
                        <a:t> </a:t>
                      </a:r>
                      <a:r>
                        <a:rPr lang="en-US" sz="900" b="1" spc="-90" dirty="0">
                          <a:solidFill>
                            <a:schemeClr val="tx1">
                              <a:lumMod val="50000"/>
                            </a:schemeClr>
                          </a:solidFill>
                          <a:latin typeface="Arial" panose="020B0604020202020204" pitchFamily="34" charset="0"/>
                          <a:cs typeface="Arial" panose="020B0604020202020204" pitchFamily="34" charset="0"/>
                        </a:rPr>
                        <a:t>F</a:t>
                      </a:r>
                      <a:r>
                        <a:rPr lang="en-US" sz="900" b="1" spc="-15" dirty="0">
                          <a:solidFill>
                            <a:schemeClr val="tx1">
                              <a:lumMod val="50000"/>
                            </a:schemeClr>
                          </a:solidFill>
                          <a:latin typeface="Arial" panose="020B0604020202020204" pitchFamily="34" charset="0"/>
                          <a:cs typeface="Arial" panose="020B0604020202020204" pitchFamily="34" charset="0"/>
                        </a:rPr>
                        <a:t>ami</a:t>
                      </a:r>
                      <a:r>
                        <a:rPr lang="en-US" sz="900" b="1" spc="-135" dirty="0">
                          <a:solidFill>
                            <a:schemeClr val="tx1">
                              <a:lumMod val="50000"/>
                            </a:schemeClr>
                          </a:solidFill>
                          <a:latin typeface="Arial" panose="020B0604020202020204" pitchFamily="34" charset="0"/>
                          <a:cs typeface="Arial" panose="020B0604020202020204" pitchFamily="34" charset="0"/>
                        </a:rPr>
                        <a:t>l</a:t>
                      </a:r>
                      <a:r>
                        <a:rPr lang="en-US" sz="900" b="1" dirty="0">
                          <a:solidFill>
                            <a:schemeClr val="tx1">
                              <a:lumMod val="50000"/>
                            </a:schemeClr>
                          </a:solidFill>
                          <a:latin typeface="Arial" panose="020B0604020202020204" pitchFamily="34" charset="0"/>
                          <a:cs typeface="Arial" panose="020B0604020202020204" pitchFamily="34" charset="0"/>
                        </a:rPr>
                        <a:t>y</a:t>
                      </a:r>
                      <a:endParaRPr lang="en-US" sz="900" dirty="0">
                        <a:solidFill>
                          <a:schemeClr val="tx1">
                            <a:lumMod val="50000"/>
                          </a:schemeClr>
                        </a:solidFill>
                        <a:latin typeface="Arial" panose="020B0604020202020204" pitchFamily="34" charset="0"/>
                        <a:cs typeface="Arial" panose="020B0604020202020204" pitchFamily="34" charset="0"/>
                      </a:endParaRPr>
                    </a:p>
                  </a:txBody>
                  <a:tcPr marL="0" marR="0" marT="0" marB="0" anchor="ctr">
                    <a:lnR w="19050" cap="flat" cmpd="sng" algn="ctr">
                      <a:solidFill>
                        <a:srgbClr val="FFFFFF"/>
                      </a:solidFill>
                      <a:prstDash val="solid"/>
                      <a:round/>
                      <a:headEnd type="none" w="med" len="med"/>
                      <a:tailEnd type="none" w="med" len="med"/>
                    </a:lnR>
                    <a:noFill/>
                  </a:tcPr>
                </a:tc>
                <a:tc>
                  <a:txBody>
                    <a:bodyPr/>
                    <a:lstStyle/>
                    <a:p>
                      <a:pPr algn="ctr" fontAlgn="b"/>
                      <a:r>
                        <a:rPr lang="en-US" sz="1100" b="0" i="0" u="none" strike="noStrike" dirty="0">
                          <a:solidFill>
                            <a:srgbClr val="06899D"/>
                          </a:solidFill>
                          <a:effectLst/>
                          <a:latin typeface="Arial" panose="020B0604020202020204" pitchFamily="34" charset="0"/>
                        </a:rPr>
                        <a:t>$215.22</a:t>
                      </a:r>
                    </a:p>
                  </a:txBody>
                  <a:tcPr marL="7620" marR="7620" marT="7620" marB="0" anchor="ctr">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chemeClr val="accent1">
                        <a:alpha val="20000"/>
                      </a:schemeClr>
                    </a:solidFill>
                  </a:tcPr>
                </a:tc>
                <a:tc>
                  <a:txBody>
                    <a:bodyPr/>
                    <a:lstStyle/>
                    <a:p>
                      <a:pPr algn="ctr" fontAlgn="b"/>
                      <a:r>
                        <a:rPr lang="en-US" sz="1100" b="0" i="0" u="none" strike="noStrike" dirty="0">
                          <a:solidFill>
                            <a:srgbClr val="06899D"/>
                          </a:solidFill>
                          <a:effectLst/>
                          <a:latin typeface="Arial" panose="020B0604020202020204" pitchFamily="34" charset="0"/>
                        </a:rPr>
                        <a:t>$259.33</a:t>
                      </a:r>
                    </a:p>
                  </a:txBody>
                  <a:tcPr marL="7620" marR="7620" marT="762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solidFill>
                      <a:schemeClr val="accent1">
                        <a:alpha val="20000"/>
                      </a:schemeClr>
                    </a:solidFill>
                  </a:tcPr>
                </a:tc>
                <a:tc>
                  <a:txBody>
                    <a:bodyPr/>
                    <a:lstStyle/>
                    <a:p>
                      <a:pPr algn="ctr" fontAlgn="b"/>
                      <a:r>
                        <a:rPr lang="en-US" sz="1100" b="0" i="0" u="none" strike="noStrike" dirty="0">
                          <a:solidFill>
                            <a:srgbClr val="06899D"/>
                          </a:solidFill>
                          <a:effectLst/>
                          <a:latin typeface="Arial" panose="020B0604020202020204" pitchFamily="34" charset="0"/>
                        </a:rPr>
                        <a:t>$285.82</a:t>
                      </a:r>
                    </a:p>
                  </a:txBody>
                  <a:tcPr marL="7620" marR="7620" marT="762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solidFill>
                      <a:schemeClr val="accent1">
                        <a:alpha val="20000"/>
                      </a:schemeClr>
                    </a:solidFill>
                  </a:tcPr>
                </a:tc>
                <a:tc>
                  <a:txBody>
                    <a:bodyPr/>
                    <a:lstStyle/>
                    <a:p>
                      <a:pPr algn="ctr" fontAlgn="b"/>
                      <a:r>
                        <a:rPr lang="en-US" sz="1100" b="0" i="0" u="none" strike="noStrike" dirty="0">
                          <a:solidFill>
                            <a:srgbClr val="06899D"/>
                          </a:solidFill>
                          <a:effectLst/>
                          <a:latin typeface="Arial" panose="020B0604020202020204" pitchFamily="34" charset="0"/>
                        </a:rPr>
                        <a:t>$326.94</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chemeClr val="accent1">
                        <a:alpha val="20000"/>
                      </a:schemeClr>
                    </a:solidFill>
                  </a:tcPr>
                </a:tc>
                <a:tc>
                  <a:txBody>
                    <a:bodyPr/>
                    <a:lstStyle/>
                    <a:p>
                      <a:pPr algn="ctr" fontAlgn="b"/>
                      <a:r>
                        <a:rPr lang="en-US" sz="1100" b="0" i="0" u="none" strike="noStrike" dirty="0">
                          <a:solidFill>
                            <a:srgbClr val="06899D"/>
                          </a:solidFill>
                          <a:effectLst/>
                          <a:latin typeface="Arial" panose="020B0604020202020204" pitchFamily="34" charset="0"/>
                        </a:rPr>
                        <a:t>$266.49</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a:txBody>
                    <a:bodyPr/>
                    <a:lstStyle/>
                    <a:p>
                      <a:pPr algn="ctr" fontAlgn="b"/>
                      <a:r>
                        <a:rPr lang="en-US" sz="1100" b="0" i="0" u="none" strike="noStrike" dirty="0">
                          <a:solidFill>
                            <a:srgbClr val="06899D"/>
                          </a:solidFill>
                          <a:effectLst/>
                          <a:latin typeface="Arial" panose="020B0604020202020204" pitchFamily="34" charset="0"/>
                        </a:rPr>
                        <a:t>$310.60</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a:txBody>
                    <a:bodyPr/>
                    <a:lstStyle/>
                    <a:p>
                      <a:pPr algn="ctr" fontAlgn="b"/>
                      <a:r>
                        <a:rPr lang="en-US" sz="1100" b="0" i="0" u="none" strike="noStrike" dirty="0">
                          <a:solidFill>
                            <a:srgbClr val="06899D"/>
                          </a:solidFill>
                          <a:effectLst/>
                          <a:latin typeface="Arial" panose="020B0604020202020204" pitchFamily="34" charset="0"/>
                        </a:rPr>
                        <a:t>$337.09</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a:txBody>
                    <a:bodyPr/>
                    <a:lstStyle/>
                    <a:p>
                      <a:pPr algn="ctr" fontAlgn="b"/>
                      <a:r>
                        <a:rPr lang="en-US" sz="1100" b="0" i="0" u="none" strike="noStrike" dirty="0">
                          <a:solidFill>
                            <a:srgbClr val="06899D"/>
                          </a:solidFill>
                          <a:effectLst/>
                          <a:latin typeface="Arial" panose="020B0604020202020204" pitchFamily="34" charset="0"/>
                        </a:rPr>
                        <a:t>$378.21</a:t>
                      </a:r>
                    </a:p>
                  </a:txBody>
                  <a:tcPr marL="7620" marR="7620" marT="762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extLst>
                  <a:ext uri="{0D108BD9-81ED-4DB2-BD59-A6C34878D82A}">
                    <a16:rowId xmlns:a16="http://schemas.microsoft.com/office/drawing/2014/main" val="10007"/>
                  </a:ext>
                </a:extLst>
              </a:tr>
            </a:tbl>
          </a:graphicData>
        </a:graphic>
      </p:graphicFrame>
      <p:sp>
        <p:nvSpPr>
          <p:cNvPr id="3" name="TextBox 2">
            <a:extLst>
              <a:ext uri="{FF2B5EF4-FFF2-40B4-BE49-F238E27FC236}">
                <a16:creationId xmlns:a16="http://schemas.microsoft.com/office/drawing/2014/main" id="{C034CF89-B36A-49EC-8F15-1E8241994695}"/>
              </a:ext>
            </a:extLst>
          </p:cNvPr>
          <p:cNvSpPr txBox="1"/>
          <p:nvPr/>
        </p:nvSpPr>
        <p:spPr>
          <a:xfrm>
            <a:off x="364673" y="5019941"/>
            <a:ext cx="8071756" cy="646331"/>
          </a:xfrm>
          <a:prstGeom prst="rect">
            <a:avLst/>
          </a:prstGeom>
          <a:noFill/>
        </p:spPr>
        <p:txBody>
          <a:bodyPr wrap="square" rtlCol="0">
            <a:spAutoFit/>
          </a:bodyPr>
          <a:lstStyle/>
          <a:p>
            <a:r>
              <a:rPr lang="en-US" dirty="0" err="1">
                <a:solidFill>
                  <a:srgbClr val="000000"/>
                </a:solidFill>
              </a:rPr>
              <a:t>DallasNews</a:t>
            </a:r>
            <a:r>
              <a:rPr lang="en-US" dirty="0">
                <a:solidFill>
                  <a:srgbClr val="000000"/>
                </a:solidFill>
              </a:rPr>
              <a:t> Corporation will contribute to the HSA accounts for eligible members in 2023.</a:t>
            </a:r>
          </a:p>
        </p:txBody>
      </p:sp>
    </p:spTree>
    <p:extLst>
      <p:ext uri="{BB962C8B-B14F-4D97-AF65-F5344CB8AC3E}">
        <p14:creationId xmlns:p14="http://schemas.microsoft.com/office/powerpoint/2010/main" val="623422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90" y="365126"/>
            <a:ext cx="7886700" cy="1325563"/>
          </a:xfrm>
        </p:spPr>
        <p:txBody>
          <a:bodyPr>
            <a:normAutofit/>
          </a:bodyPr>
          <a:lstStyle/>
          <a:p>
            <a:r>
              <a:rPr lang="en-US" sz="4000" dirty="0">
                <a:solidFill>
                  <a:srgbClr val="06899D"/>
                </a:solidFill>
              </a:rPr>
              <a:t>2023 Pharmacy Benefits</a:t>
            </a:r>
          </a:p>
        </p:txBody>
      </p:sp>
      <p:sp>
        <p:nvSpPr>
          <p:cNvPr id="3" name="Text Placeholder 2"/>
          <p:cNvSpPr>
            <a:spLocks noGrp="1"/>
          </p:cNvSpPr>
          <p:nvPr>
            <p:ph type="body" idx="1"/>
          </p:nvPr>
        </p:nvSpPr>
        <p:spPr>
          <a:xfrm>
            <a:off x="987551" y="6055979"/>
            <a:ext cx="7719489" cy="379691"/>
          </a:xfrm>
        </p:spPr>
        <p:txBody>
          <a:bodyPr>
            <a:normAutofit fontScale="92500"/>
          </a:bodyPr>
          <a:lstStyle/>
          <a:p>
            <a:r>
              <a:rPr lang="en-US" sz="1400" dirty="0">
                <a:solidFill>
                  <a:srgbClr val="05899D"/>
                </a:solidFill>
              </a:rPr>
              <a:t>Tip: To keep your costs down, always ask your doctor if there is a generic equivalent of your medication.</a:t>
            </a:r>
          </a:p>
        </p:txBody>
      </p:sp>
      <p:sp>
        <p:nvSpPr>
          <p:cNvPr id="7" name="TextBox 6"/>
          <p:cNvSpPr txBox="1"/>
          <p:nvPr/>
        </p:nvSpPr>
        <p:spPr>
          <a:xfrm>
            <a:off x="457202" y="1406669"/>
            <a:ext cx="8045845" cy="369332"/>
          </a:xfrm>
          <a:prstGeom prst="rect">
            <a:avLst/>
          </a:prstGeom>
          <a:noFill/>
        </p:spPr>
        <p:txBody>
          <a:bodyPr wrap="square" rtlCol="0">
            <a:spAutoFit/>
          </a:bodyPr>
          <a:lstStyle/>
          <a:p>
            <a:r>
              <a:rPr lang="en-US" dirty="0">
                <a:solidFill>
                  <a:srgbClr val="05899D"/>
                </a:solidFill>
              </a:rPr>
              <a:t>No Changes. Your prescription cost is determined by the tier the medication is in.</a:t>
            </a:r>
          </a:p>
        </p:txBody>
      </p:sp>
      <p:sp>
        <p:nvSpPr>
          <p:cNvPr id="8" name="Slide Number Placeholder 7"/>
          <p:cNvSpPr>
            <a:spLocks noGrp="1"/>
          </p:cNvSpPr>
          <p:nvPr>
            <p:ph type="sldNum" sz="quarter" idx="12"/>
          </p:nvPr>
        </p:nvSpPr>
        <p:spPr>
          <a:xfrm>
            <a:off x="477441" y="6290421"/>
            <a:ext cx="8229600" cy="365125"/>
          </a:xfrm>
          <a:prstGeom prst="rect">
            <a:avLst/>
          </a:prstGeom>
        </p:spPr>
        <p:txBody>
          <a:bodyPr/>
          <a:lstStyle>
            <a:defPPr>
              <a:defRPr lang="en-US"/>
            </a:defPPr>
            <a:lvl1pPr marL="0" algn="ctr" defTabSz="457200" rtl="0" eaLnBrk="1" latinLnBrk="0" hangingPunct="1">
              <a:defRPr sz="14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61841-862A-E248-8A2E-7CC9D5DF13AE}" type="slidenum">
              <a:rPr lang="en-US" smtClean="0"/>
              <a:pPr/>
              <a:t>7</a:t>
            </a:fld>
            <a:endParaRPr lang="en-US" dirty="0"/>
          </a:p>
        </p:txBody>
      </p:sp>
      <p:graphicFrame>
        <p:nvGraphicFramePr>
          <p:cNvPr id="9" name="object 7"/>
          <p:cNvGraphicFramePr>
            <a:graphicFrameLocks noGrp="1"/>
          </p:cNvGraphicFramePr>
          <p:nvPr>
            <p:extLst>
              <p:ext uri="{D42A27DB-BD31-4B8C-83A1-F6EECF244321}">
                <p14:modId xmlns:p14="http://schemas.microsoft.com/office/powerpoint/2010/main" val="2666570870"/>
              </p:ext>
            </p:extLst>
          </p:nvPr>
        </p:nvGraphicFramePr>
        <p:xfrm>
          <a:off x="629841" y="1811581"/>
          <a:ext cx="7952314" cy="4323840"/>
        </p:xfrm>
        <a:graphic>
          <a:graphicData uri="http://schemas.openxmlformats.org/drawingml/2006/table">
            <a:tbl>
              <a:tblPr firstRow="1" bandRow="1">
                <a:tableStyleId>{2D5ABB26-0587-4C30-8999-92F81FD0307C}</a:tableStyleId>
              </a:tblPr>
              <a:tblGrid>
                <a:gridCol w="2064779">
                  <a:extLst>
                    <a:ext uri="{9D8B030D-6E8A-4147-A177-3AD203B41FA5}">
                      <a16:colId xmlns:a16="http://schemas.microsoft.com/office/drawing/2014/main" val="20000"/>
                    </a:ext>
                  </a:extLst>
                </a:gridCol>
                <a:gridCol w="1575539">
                  <a:extLst>
                    <a:ext uri="{9D8B030D-6E8A-4147-A177-3AD203B41FA5}">
                      <a16:colId xmlns:a16="http://schemas.microsoft.com/office/drawing/2014/main" val="20001"/>
                    </a:ext>
                  </a:extLst>
                </a:gridCol>
                <a:gridCol w="1503369">
                  <a:extLst>
                    <a:ext uri="{9D8B030D-6E8A-4147-A177-3AD203B41FA5}">
                      <a16:colId xmlns:a16="http://schemas.microsoft.com/office/drawing/2014/main" val="973250369"/>
                    </a:ext>
                  </a:extLst>
                </a:gridCol>
                <a:gridCol w="1362311">
                  <a:extLst>
                    <a:ext uri="{9D8B030D-6E8A-4147-A177-3AD203B41FA5}">
                      <a16:colId xmlns:a16="http://schemas.microsoft.com/office/drawing/2014/main" val="20003"/>
                    </a:ext>
                  </a:extLst>
                </a:gridCol>
                <a:gridCol w="1420916">
                  <a:extLst>
                    <a:ext uri="{9D8B030D-6E8A-4147-A177-3AD203B41FA5}">
                      <a16:colId xmlns:a16="http://schemas.microsoft.com/office/drawing/2014/main" val="20004"/>
                    </a:ext>
                  </a:extLst>
                </a:gridCol>
                <a:gridCol w="25400">
                  <a:extLst>
                    <a:ext uri="{9D8B030D-6E8A-4147-A177-3AD203B41FA5}">
                      <a16:colId xmlns:a16="http://schemas.microsoft.com/office/drawing/2014/main" val="20005"/>
                    </a:ext>
                  </a:extLst>
                </a:gridCol>
              </a:tblGrid>
              <a:tr h="249472">
                <a:tc rowSpan="2">
                  <a:txBody>
                    <a:bodyPr/>
                    <a:lstStyle/>
                    <a:p>
                      <a:pPr marL="454025" algn="r">
                        <a:lnSpc>
                          <a:spcPct val="100000"/>
                        </a:lnSpc>
                      </a:pPr>
                      <a:endParaRPr sz="900" dirty="0">
                        <a:latin typeface="Gotham"/>
                        <a:cs typeface="Gotham"/>
                      </a:endParaRP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tcPr>
                </a:tc>
                <a:tc gridSpan="2">
                  <a:txBody>
                    <a:bodyPr/>
                    <a:lstStyle/>
                    <a:p>
                      <a:pPr marL="399415" algn="ctr">
                        <a:lnSpc>
                          <a:spcPct val="100000"/>
                        </a:lnSpc>
                      </a:pPr>
                      <a:r>
                        <a:rPr lang="en-US" sz="1200" b="1" spc="-10" dirty="0">
                          <a:solidFill>
                            <a:srgbClr val="FFFFFF"/>
                          </a:solidFill>
                          <a:latin typeface="Gotham Black"/>
                          <a:cs typeface="Gotham Black"/>
                        </a:rPr>
                        <a:t>CDHP</a:t>
                      </a:r>
                      <a:r>
                        <a:rPr lang="en-US" sz="1200" b="1" spc="-10" baseline="0" dirty="0">
                          <a:solidFill>
                            <a:srgbClr val="FFFFFF"/>
                          </a:solidFill>
                          <a:latin typeface="Gotham Black"/>
                          <a:cs typeface="Gotham Black"/>
                        </a:rPr>
                        <a:t> RX Plan</a:t>
                      </a:r>
                      <a:endParaRPr sz="1200" dirty="0">
                        <a:solidFill>
                          <a:srgbClr val="FFFFFF"/>
                        </a:solidFill>
                        <a:latin typeface="Gotham Black"/>
                        <a:cs typeface="Gotham Black"/>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0C0"/>
                    </a:solidFill>
                  </a:tcPr>
                </a:tc>
                <a:tc hMerge="1">
                  <a:txBody>
                    <a:bodyPr/>
                    <a:lstStyle/>
                    <a:p>
                      <a:endParaRPr lang="en-US"/>
                    </a:p>
                  </a:txBody>
                  <a:tcPr/>
                </a:tc>
                <a:tc gridSpan="3">
                  <a:txBody>
                    <a:bodyPr/>
                    <a:lstStyle/>
                    <a:p>
                      <a:pPr marL="386715" algn="ctr">
                        <a:lnSpc>
                          <a:spcPct val="100000"/>
                        </a:lnSpc>
                      </a:pPr>
                      <a:r>
                        <a:rPr lang="en-US" sz="1200" b="1" dirty="0">
                          <a:solidFill>
                            <a:srgbClr val="FFFFFF"/>
                          </a:solidFill>
                          <a:latin typeface="Gotham Black"/>
                          <a:cs typeface="Gotham Black"/>
                        </a:rPr>
                        <a:t>PPO</a:t>
                      </a:r>
                      <a:r>
                        <a:rPr lang="en-US" sz="1200" b="1" baseline="0" dirty="0">
                          <a:solidFill>
                            <a:srgbClr val="FFFFFF"/>
                          </a:solidFill>
                          <a:latin typeface="Gotham Black"/>
                          <a:cs typeface="Gotham Black"/>
                        </a:rPr>
                        <a:t> RX Plan</a:t>
                      </a:r>
                      <a:endParaRPr sz="1200" b="1" dirty="0">
                        <a:solidFill>
                          <a:srgbClr val="FFFFFF"/>
                        </a:solidFill>
                        <a:latin typeface="Gotham Black"/>
                        <a:cs typeface="Gotham Black"/>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rgbClr val="44BFD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0816">
                <a:tc vMerge="1">
                  <a:txBody>
                    <a:bodyPr/>
                    <a:lstStyle/>
                    <a:p>
                      <a:endParaRPr/>
                    </a:p>
                  </a:txBody>
                  <a:tcPr marL="0" marR="0" marT="0" marB="0">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94615" algn="ctr">
                        <a:lnSpc>
                          <a:spcPct val="100000"/>
                        </a:lnSpc>
                      </a:pPr>
                      <a:r>
                        <a:rPr sz="800" b="1" spc="-25" dirty="0">
                          <a:solidFill>
                            <a:srgbClr val="FFFFFF"/>
                          </a:solidFill>
                          <a:latin typeface="HelveticaNeueLTStd-BdCn"/>
                          <a:cs typeface="HelveticaNeueLTStd-BdCn"/>
                        </a:rPr>
                        <a:t>IN-NETWORK</a:t>
                      </a:r>
                      <a:endParaRPr sz="800" dirty="0">
                        <a:solidFill>
                          <a:srgbClr val="FFFFFF"/>
                        </a:solidFill>
                        <a:latin typeface="HelveticaNeueLTStd-BdCn"/>
                        <a:cs typeface="HelveticaNeueLTStd-BdCn"/>
                      </a:endParaRPr>
                    </a:p>
                  </a:txBody>
                  <a:tcPr marL="0" marR="0" marT="0" marB="0" anchor="ctr">
                    <a:lnL w="19050">
                      <a:solidFill>
                        <a:srgbClr val="FFFFFF"/>
                      </a:solidFill>
                      <a:prstDash val="soli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6C1C6">
                        <a:alpha val="60000"/>
                      </a:srgbClr>
                    </a:solidFill>
                  </a:tcPr>
                </a:tc>
                <a:tc>
                  <a:txBody>
                    <a:bodyPr/>
                    <a:lstStyle/>
                    <a:p>
                      <a:pPr marL="94615" algn="ctr">
                        <a:lnSpc>
                          <a:spcPct val="100000"/>
                        </a:lnSpc>
                      </a:pPr>
                      <a:r>
                        <a:rPr lang="en-US" sz="800" b="1" spc="-25" dirty="0">
                          <a:solidFill>
                            <a:srgbClr val="FFFFFF"/>
                          </a:solidFill>
                          <a:latin typeface="HelveticaNeueLTStd-BdCn"/>
                          <a:cs typeface="HelveticaNeueLTStd-BdCn"/>
                        </a:rPr>
                        <a:t>OU</a:t>
                      </a:r>
                      <a:r>
                        <a:rPr lang="en-US" sz="800" b="1" spc="-70" dirty="0">
                          <a:solidFill>
                            <a:srgbClr val="FFFFFF"/>
                          </a:solidFill>
                          <a:latin typeface="HelveticaNeueLTStd-BdCn"/>
                          <a:cs typeface="HelveticaNeueLTStd-BdCn"/>
                        </a:rPr>
                        <a:t>T</a:t>
                      </a:r>
                      <a:r>
                        <a:rPr lang="en-US" sz="800" b="1" spc="-25" dirty="0">
                          <a:solidFill>
                            <a:srgbClr val="FFFFFF"/>
                          </a:solidFill>
                          <a:latin typeface="HelveticaNeueLTStd-BdCn"/>
                          <a:cs typeface="HelveticaNeueLTStd-BdCn"/>
                        </a:rPr>
                        <a:t>-OF- NETWORK</a:t>
                      </a:r>
                      <a:endParaRPr sz="800" dirty="0">
                        <a:solidFill>
                          <a:srgbClr val="FFFFFF"/>
                        </a:solidFill>
                        <a:latin typeface="HelveticaNeueLTStd-BdCn"/>
                        <a:cs typeface="HelveticaNeueLTStd-BdCn"/>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6C1C6">
                        <a:alpha val="60000"/>
                      </a:srgbClr>
                    </a:solidFill>
                  </a:tcPr>
                </a:tc>
                <a:tc>
                  <a:txBody>
                    <a:bodyPr/>
                    <a:lstStyle/>
                    <a:p>
                      <a:pPr marL="94615" algn="ctr">
                        <a:lnSpc>
                          <a:spcPct val="100000"/>
                        </a:lnSpc>
                      </a:pPr>
                      <a:r>
                        <a:rPr sz="800" b="1" spc="-25" dirty="0">
                          <a:solidFill>
                            <a:srgbClr val="FFFFFF"/>
                          </a:solidFill>
                          <a:latin typeface="HelveticaNeueLTStd-BdCn"/>
                          <a:cs typeface="HelveticaNeueLTStd-BdCn"/>
                        </a:rPr>
                        <a:t>IN-NETWORK</a:t>
                      </a:r>
                      <a:endParaRPr sz="800" dirty="0">
                        <a:solidFill>
                          <a:srgbClr val="FFFFFF"/>
                        </a:solidFill>
                        <a:latin typeface="HelveticaNeueLTStd-BdCn"/>
                        <a:cs typeface="HelveticaNeueLTStd-BdCn"/>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6C1C6">
                        <a:alpha val="60000"/>
                      </a:srgbClr>
                    </a:solidFill>
                  </a:tcPr>
                </a:tc>
                <a:tc gridSpan="2">
                  <a:txBody>
                    <a:bodyPr/>
                    <a:lstStyle/>
                    <a:p>
                      <a:pPr marL="151130" marR="146685" indent="33655" algn="ctr">
                        <a:lnSpc>
                          <a:spcPts val="800"/>
                        </a:lnSpc>
                      </a:pPr>
                      <a:r>
                        <a:rPr sz="800" b="1" spc="-25" dirty="0">
                          <a:solidFill>
                            <a:srgbClr val="FFFFFF"/>
                          </a:solidFill>
                          <a:latin typeface="HelveticaNeueLTStd-BdCn"/>
                          <a:cs typeface="HelveticaNeueLTStd-BdCn"/>
                        </a:rPr>
                        <a:t>OU</a:t>
                      </a:r>
                      <a:r>
                        <a:rPr sz="800" b="1" spc="-70" dirty="0">
                          <a:solidFill>
                            <a:srgbClr val="FFFFFF"/>
                          </a:solidFill>
                          <a:latin typeface="HelveticaNeueLTStd-BdCn"/>
                          <a:cs typeface="HelveticaNeueLTStd-BdCn"/>
                        </a:rPr>
                        <a:t>T</a:t>
                      </a:r>
                      <a:r>
                        <a:rPr sz="800" b="1" spc="-25" dirty="0">
                          <a:solidFill>
                            <a:srgbClr val="FFFFFF"/>
                          </a:solidFill>
                          <a:latin typeface="HelveticaNeueLTStd-BdCn"/>
                          <a:cs typeface="HelveticaNeueLTStd-BdCn"/>
                        </a:rPr>
                        <a:t>-OF- NETWORK</a:t>
                      </a:r>
                      <a:endParaRPr sz="800" dirty="0">
                        <a:solidFill>
                          <a:srgbClr val="FFFFFF"/>
                        </a:solidFill>
                        <a:latin typeface="HelveticaNeueLTStd-BdCn"/>
                        <a:cs typeface="HelveticaNeueLTStd-BdCn"/>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6C1C6">
                        <a:alpha val="60000"/>
                      </a:srgbClr>
                    </a:solidFill>
                  </a:tcPr>
                </a:tc>
                <a:tc hMerge="1">
                  <a:txBody>
                    <a:bodyPr/>
                    <a:lstStyle/>
                    <a:p>
                      <a:endParaRPr lang="en-US"/>
                    </a:p>
                  </a:txBody>
                  <a:tcPr/>
                </a:tc>
                <a:extLst>
                  <a:ext uri="{0D108BD9-81ED-4DB2-BD59-A6C34878D82A}">
                    <a16:rowId xmlns:a16="http://schemas.microsoft.com/office/drawing/2014/main" val="10001"/>
                  </a:ext>
                </a:extLst>
              </a:tr>
              <a:tr h="257679">
                <a:tc gridSpan="6">
                  <a:txBody>
                    <a:bodyPr/>
                    <a:lstStyle/>
                    <a:p>
                      <a:pPr marL="36195">
                        <a:lnSpc>
                          <a:spcPct val="100000"/>
                        </a:lnSpc>
                      </a:pPr>
                      <a:r>
                        <a:rPr sz="1000" b="1" spc="-20" dirty="0">
                          <a:solidFill>
                            <a:srgbClr val="FFFFFF"/>
                          </a:solidFill>
                          <a:latin typeface="Gotham"/>
                          <a:cs typeface="Gotham"/>
                        </a:rPr>
                        <a:t>R</a:t>
                      </a:r>
                      <a:r>
                        <a:rPr lang="en-US" sz="1000" b="1" spc="-20" dirty="0">
                          <a:solidFill>
                            <a:srgbClr val="FFFFFF"/>
                          </a:solidFill>
                          <a:latin typeface="Gotham"/>
                          <a:cs typeface="Gotham"/>
                        </a:rPr>
                        <a:t>etail </a:t>
                      </a:r>
                      <a:r>
                        <a:rPr sz="1000" b="1" spc="-20" dirty="0">
                          <a:solidFill>
                            <a:srgbClr val="FFFFFF"/>
                          </a:solidFill>
                          <a:latin typeface="Gotham"/>
                          <a:cs typeface="Gotham"/>
                        </a:rPr>
                        <a:t>R</a:t>
                      </a:r>
                      <a:r>
                        <a:rPr lang="en-US" sz="1000" b="1" dirty="0">
                          <a:solidFill>
                            <a:srgbClr val="FFFFFF"/>
                          </a:solidFill>
                          <a:latin typeface="Gotham"/>
                          <a:cs typeface="Gotham"/>
                        </a:rPr>
                        <a:t>x</a:t>
                      </a:r>
                      <a:r>
                        <a:rPr sz="1000" b="1" spc="-40" dirty="0">
                          <a:solidFill>
                            <a:srgbClr val="FFFFFF"/>
                          </a:solidFill>
                          <a:latin typeface="Gotham"/>
                          <a:cs typeface="Gotham"/>
                        </a:rPr>
                        <a:t> </a:t>
                      </a:r>
                      <a:r>
                        <a:rPr sz="1000" b="1" spc="-20" dirty="0">
                          <a:solidFill>
                            <a:srgbClr val="FFFFFF"/>
                          </a:solidFill>
                          <a:latin typeface="Gotham"/>
                          <a:cs typeface="Gotham"/>
                        </a:rPr>
                        <a:t>(30-</a:t>
                      </a:r>
                      <a:r>
                        <a:rPr sz="1000" b="1" spc="-70" dirty="0">
                          <a:solidFill>
                            <a:srgbClr val="FFFFFF"/>
                          </a:solidFill>
                          <a:latin typeface="Gotham"/>
                          <a:cs typeface="Gotham"/>
                        </a:rPr>
                        <a:t>D</a:t>
                      </a:r>
                      <a:r>
                        <a:rPr lang="en-US" sz="1000" b="1" spc="-130" dirty="0">
                          <a:solidFill>
                            <a:srgbClr val="FFFFFF"/>
                          </a:solidFill>
                          <a:latin typeface="Gotham"/>
                          <a:cs typeface="Gotham"/>
                        </a:rPr>
                        <a:t>ay</a:t>
                      </a:r>
                      <a:r>
                        <a:rPr sz="1000" b="1" spc="-40" dirty="0">
                          <a:solidFill>
                            <a:srgbClr val="FFFFFF"/>
                          </a:solidFill>
                          <a:latin typeface="Gotham"/>
                          <a:cs typeface="Gotham"/>
                        </a:rPr>
                        <a:t> </a:t>
                      </a:r>
                      <a:r>
                        <a:rPr lang="en-US" sz="1000" b="1" spc="-40" dirty="0">
                          <a:solidFill>
                            <a:srgbClr val="FFFFFF"/>
                          </a:solidFill>
                          <a:latin typeface="Gotham"/>
                          <a:cs typeface="Gotham"/>
                        </a:rPr>
                        <a:t> </a:t>
                      </a:r>
                      <a:r>
                        <a:rPr sz="1000" b="1" spc="-20" dirty="0">
                          <a:solidFill>
                            <a:srgbClr val="FFFFFF"/>
                          </a:solidFill>
                          <a:latin typeface="Gotham"/>
                          <a:cs typeface="Gotham"/>
                        </a:rPr>
                        <a:t>S</a:t>
                      </a:r>
                      <a:r>
                        <a:rPr lang="en-US" sz="1000" b="1" spc="-20" dirty="0">
                          <a:solidFill>
                            <a:srgbClr val="FFFFFF"/>
                          </a:solidFill>
                          <a:latin typeface="Gotham"/>
                          <a:cs typeface="Gotham"/>
                        </a:rPr>
                        <a:t>upply</a:t>
                      </a:r>
                      <a:r>
                        <a:rPr sz="1000" b="1" spc="-20" dirty="0">
                          <a:solidFill>
                            <a:srgbClr val="FFFFFF"/>
                          </a:solidFill>
                          <a:latin typeface="Gotham"/>
                          <a:cs typeface="Gotham"/>
                        </a:rPr>
                        <a:t>)</a:t>
                      </a:r>
                      <a:endParaRPr sz="1000" dirty="0">
                        <a:latin typeface="Gotham"/>
                        <a:cs typeface="Gotham"/>
                      </a:endParaRPr>
                    </a:p>
                  </a:txBody>
                  <a:tcPr marL="0" marR="0" marT="0" marB="0" anchor="ctr">
                    <a:lnL w="19050">
                      <a:solidFill>
                        <a:srgbClr val="FFFFFF"/>
                      </a:solidFill>
                      <a:prstDash val="solid"/>
                    </a:lnL>
                    <a:lnR w="19050">
                      <a:solidFill>
                        <a:srgbClr val="FFFFF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solidFill>
                      <a:srgbClr val="05899D"/>
                    </a:solidFill>
                  </a:tcPr>
                </a:tc>
                <a:tc hMerge="1">
                  <a:txBody>
                    <a:bodyPr/>
                    <a:lstStyle/>
                    <a:p>
                      <a:endParaRPr lang="en-US"/>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88503">
                <a:tc>
                  <a:txBody>
                    <a:bodyPr/>
                    <a:lstStyle/>
                    <a:p>
                      <a:pPr marL="874394" algn="r">
                        <a:lnSpc>
                          <a:spcPct val="100000"/>
                        </a:lnSpc>
                      </a:pPr>
                      <a:r>
                        <a:rPr lang="en-US" sz="1000" b="1" spc="-15" dirty="0">
                          <a:solidFill>
                            <a:schemeClr val="tx1">
                              <a:lumMod val="50000"/>
                            </a:schemeClr>
                          </a:solidFill>
                          <a:latin typeface="Arial" panose="020B0604020202020204" pitchFamily="34" charset="0"/>
                          <a:cs typeface="Arial" panose="020B0604020202020204" pitchFamily="34" charset="0"/>
                        </a:rPr>
                        <a:t>Tier - Generic</a:t>
                      </a:r>
                      <a:endParaRPr lang="en-US" sz="1000" dirty="0">
                        <a:solidFill>
                          <a:schemeClr val="tx1">
                            <a:lumMod val="50000"/>
                          </a:schemeClr>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lnT w="19050">
                      <a:solidFill>
                        <a:srgbClr val="FFFFFF"/>
                      </a:solidFill>
                      <a:prstDash val="solid"/>
                    </a:lnT>
                    <a:noFill/>
                  </a:tcPr>
                </a:tc>
                <a:tc>
                  <a:txBody>
                    <a:bodyPr/>
                    <a:lstStyle/>
                    <a:p>
                      <a:pPr algn="ctr"/>
                      <a:r>
                        <a:rPr lang="en-US" sz="1100" dirty="0"/>
                        <a:t>$5 Copay*</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rgbClr val="EDF6F6"/>
                    </a:solidFill>
                  </a:tcPr>
                </a:tc>
                <a:tc>
                  <a:txBody>
                    <a:bodyPr/>
                    <a:lstStyle/>
                    <a:p>
                      <a:pPr algn="ctr"/>
                      <a:r>
                        <a:rPr lang="en-US" sz="1100"/>
                        <a:t>$5 Copay*, plus 50%</a:t>
                      </a:r>
                      <a:endParaRPr lang="en-US" sz="1100" dirty="0"/>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tc>
                  <a:txBody>
                    <a:bodyPr/>
                    <a:lstStyle/>
                    <a:p>
                      <a:pPr algn="ctr"/>
                      <a:r>
                        <a:rPr lang="en-US" sz="1100" dirty="0"/>
                        <a:t>$15 Copay</a:t>
                      </a: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B w="19050" cap="flat" cmpd="sng" algn="ctr">
                      <a:solidFill>
                        <a:srgbClr val="FFFFFF"/>
                      </a:solidFill>
                      <a:prstDash val="solid"/>
                      <a:round/>
                      <a:headEnd type="none" w="med" len="med"/>
                      <a:tailEnd type="none" w="med" len="med"/>
                    </a:lnB>
                    <a:solidFill>
                      <a:srgbClr val="44BFD0">
                        <a:alpha val="20000"/>
                      </a:srgbClr>
                    </a:solidFill>
                  </a:tcPr>
                </a:tc>
                <a:tc gridSpan="2">
                  <a:txBody>
                    <a:bodyPr/>
                    <a:lstStyle/>
                    <a:p>
                      <a:pPr algn="ctr"/>
                      <a:r>
                        <a:rPr lang="en-US" sz="1100" dirty="0"/>
                        <a:t>$15 Copay plus 50% Coinsurance</a:t>
                      </a: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hMerge="1">
                  <a:txBody>
                    <a:bodyPr/>
                    <a:lstStyle/>
                    <a:p>
                      <a:endParaRPr lang="en-US"/>
                    </a:p>
                  </a:txBody>
                  <a:tcPr/>
                </a:tc>
                <a:extLst>
                  <a:ext uri="{0D108BD9-81ED-4DB2-BD59-A6C34878D82A}">
                    <a16:rowId xmlns:a16="http://schemas.microsoft.com/office/drawing/2014/main" val="10003"/>
                  </a:ext>
                </a:extLst>
              </a:tr>
              <a:tr h="566894">
                <a:tc>
                  <a:txBody>
                    <a:bodyPr/>
                    <a:lstStyle/>
                    <a:p>
                      <a:pPr marL="697865" algn="r">
                        <a:lnSpc>
                          <a:spcPct val="100000"/>
                        </a:lnSpc>
                      </a:pPr>
                      <a:r>
                        <a:rPr lang="en-US" sz="1000" b="1" spc="-15" dirty="0">
                          <a:solidFill>
                            <a:schemeClr val="tx1">
                              <a:lumMod val="50000"/>
                            </a:schemeClr>
                          </a:solidFill>
                          <a:latin typeface="Arial" panose="020B0604020202020204" pitchFamily="34" charset="0"/>
                          <a:cs typeface="Arial" panose="020B0604020202020204" pitchFamily="34" charset="0"/>
                        </a:rPr>
                        <a:t>Tier - Preferred Brand</a:t>
                      </a:r>
                      <a:endParaRPr sz="1000" dirty="0">
                        <a:solidFill>
                          <a:schemeClr val="tx1">
                            <a:lumMod val="50000"/>
                          </a:schemeClr>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noFill/>
                  </a:tcPr>
                </a:tc>
                <a:tc>
                  <a:txBody>
                    <a:bodyPr/>
                    <a:lstStyle/>
                    <a:p>
                      <a:pPr algn="ctr"/>
                      <a:r>
                        <a:rPr lang="fr-FR" sz="1100" kern="1200" dirty="0">
                          <a:solidFill>
                            <a:schemeClr val="tx1"/>
                          </a:solidFill>
                          <a:latin typeface="+mn-lt"/>
                          <a:ea typeface="+mn-ea"/>
                          <a:cs typeface="+mn-cs"/>
                        </a:rPr>
                        <a:t>25% Coinsurance ($30 Minimum, $100 Maximum)*</a:t>
                      </a:r>
                      <a:endParaRPr lang="en-US" sz="1100" kern="1200" dirty="0">
                        <a:solidFill>
                          <a:schemeClr val="tx1"/>
                        </a:solidFill>
                        <a:latin typeface="+mn-lt"/>
                        <a:ea typeface="+mn-ea"/>
                        <a:cs typeface="+mn-cs"/>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tc>
                  <a:txBody>
                    <a:bodyPr/>
                    <a:lstStyle/>
                    <a:p>
                      <a:pPr algn="ctr"/>
                      <a:r>
                        <a:rPr lang="fr-FR" sz="1100" kern="1200" dirty="0">
                          <a:solidFill>
                            <a:schemeClr val="tx1"/>
                          </a:solidFill>
                          <a:latin typeface="+mn-lt"/>
                          <a:ea typeface="+mn-ea"/>
                          <a:cs typeface="+mn-cs"/>
                        </a:rPr>
                        <a:t>25% </a:t>
                      </a:r>
                      <a:r>
                        <a:rPr lang="fr-FR" sz="1100" kern="1200" dirty="0" err="1">
                          <a:solidFill>
                            <a:schemeClr val="tx1"/>
                          </a:solidFill>
                          <a:latin typeface="+mn-lt"/>
                          <a:ea typeface="+mn-ea"/>
                          <a:cs typeface="+mn-cs"/>
                        </a:rPr>
                        <a:t>Coinsurance</a:t>
                      </a:r>
                      <a:r>
                        <a:rPr lang="fr-FR" sz="1100" kern="1200" dirty="0">
                          <a:solidFill>
                            <a:schemeClr val="tx1"/>
                          </a:solidFill>
                          <a:latin typeface="+mn-lt"/>
                          <a:ea typeface="+mn-ea"/>
                          <a:cs typeface="+mn-cs"/>
                        </a:rPr>
                        <a:t> ($30 Minimum, $100 Maximum)*, plus 50%</a:t>
                      </a:r>
                      <a:endParaRPr lang="en-US" sz="1100" kern="1200" dirty="0">
                        <a:solidFill>
                          <a:schemeClr val="tx1"/>
                        </a:solidFill>
                        <a:latin typeface="+mn-lt"/>
                        <a:ea typeface="+mn-ea"/>
                        <a:cs typeface="+mn-cs"/>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tc>
                  <a:txBody>
                    <a:bodyPr/>
                    <a:lstStyle/>
                    <a:p>
                      <a:pPr algn="ctr"/>
                      <a:r>
                        <a:rPr lang="en-US" sz="1100" dirty="0"/>
                        <a:t>$40 Copay</a:t>
                      </a: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gridSpan="2">
                  <a:txBody>
                    <a:bodyPr/>
                    <a:lstStyle/>
                    <a:p>
                      <a:pPr algn="ctr"/>
                      <a:r>
                        <a:rPr lang="en-US" sz="1100" dirty="0"/>
                        <a:t>$40 Copay plus 50% Coinsurance</a:t>
                      </a: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hMerge="1">
                  <a:txBody>
                    <a:bodyPr/>
                    <a:lstStyle/>
                    <a:p>
                      <a:endParaRPr lang="en-US"/>
                    </a:p>
                  </a:txBody>
                  <a:tcPr/>
                </a:tc>
                <a:extLst>
                  <a:ext uri="{0D108BD9-81ED-4DB2-BD59-A6C34878D82A}">
                    <a16:rowId xmlns:a16="http://schemas.microsoft.com/office/drawing/2014/main" val="10004"/>
                  </a:ext>
                </a:extLst>
              </a:tr>
              <a:tr h="566894">
                <a:tc>
                  <a:txBody>
                    <a:bodyPr/>
                    <a:lstStyle/>
                    <a:p>
                      <a:pPr marL="874394" lvl="0" algn="r" defTabSz="914400" rtl="0" eaLnBrk="1" latinLnBrk="0" hangingPunct="1">
                        <a:lnSpc>
                          <a:spcPct val="100000"/>
                        </a:lnSpc>
                      </a:pPr>
                      <a:r>
                        <a:rPr lang="en-US" sz="1000" b="1" kern="1200" spc="-15" dirty="0">
                          <a:solidFill>
                            <a:schemeClr val="tx1">
                              <a:lumMod val="50000"/>
                            </a:schemeClr>
                          </a:solidFill>
                          <a:latin typeface="Arial" panose="020B0604020202020204" pitchFamily="34" charset="0"/>
                          <a:ea typeface="+mn-ea"/>
                          <a:cs typeface="Arial" panose="020B0604020202020204" pitchFamily="34" charset="0"/>
                        </a:rPr>
                        <a:t>Tier - Non-Preferred Brand</a:t>
                      </a:r>
                    </a:p>
                  </a:txBody>
                  <a:tcPr marL="0" marR="0" marT="0" marB="0" anchor="ctr">
                    <a:lnR w="19050">
                      <a:solidFill>
                        <a:srgbClr val="FFFFFF"/>
                      </a:solidFill>
                      <a:prstDash val="solid"/>
                    </a:lnR>
                    <a:noFill/>
                  </a:tcPr>
                </a:tc>
                <a:tc>
                  <a:txBody>
                    <a:bodyPr/>
                    <a:lstStyle/>
                    <a:p>
                      <a:pPr algn="ctr"/>
                      <a:r>
                        <a:rPr lang="fr-FR" sz="1100" kern="1200" dirty="0">
                          <a:solidFill>
                            <a:schemeClr val="tx1"/>
                          </a:solidFill>
                          <a:latin typeface="+mn-lt"/>
                          <a:ea typeface="+mn-ea"/>
                          <a:cs typeface="+mn-cs"/>
                        </a:rPr>
                        <a:t>25% (Coinsurance, $60 Minimum, $125 Maximum)*</a:t>
                      </a:r>
                      <a:endParaRPr lang="en-US" sz="1100" kern="1200" dirty="0">
                        <a:solidFill>
                          <a:schemeClr val="tx1"/>
                        </a:solidFill>
                        <a:latin typeface="+mn-lt"/>
                        <a:ea typeface="+mn-ea"/>
                        <a:cs typeface="+mn-cs"/>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tc>
                  <a:txBody>
                    <a:bodyPr/>
                    <a:lstStyle/>
                    <a:p>
                      <a:pPr algn="ctr"/>
                      <a:r>
                        <a:rPr lang="fr-FR" sz="1100" kern="1200" dirty="0">
                          <a:solidFill>
                            <a:schemeClr val="tx1"/>
                          </a:solidFill>
                          <a:latin typeface="+mn-lt"/>
                          <a:ea typeface="+mn-ea"/>
                          <a:cs typeface="+mn-cs"/>
                        </a:rPr>
                        <a:t>25% (</a:t>
                      </a:r>
                      <a:r>
                        <a:rPr lang="fr-FR" sz="1100" kern="1200" dirty="0" err="1">
                          <a:solidFill>
                            <a:schemeClr val="tx1"/>
                          </a:solidFill>
                          <a:latin typeface="+mn-lt"/>
                          <a:ea typeface="+mn-ea"/>
                          <a:cs typeface="+mn-cs"/>
                        </a:rPr>
                        <a:t>Coinsurance</a:t>
                      </a:r>
                      <a:r>
                        <a:rPr lang="fr-FR" sz="1100" kern="1200" dirty="0">
                          <a:solidFill>
                            <a:schemeClr val="tx1"/>
                          </a:solidFill>
                          <a:latin typeface="+mn-lt"/>
                          <a:ea typeface="+mn-ea"/>
                          <a:cs typeface="+mn-cs"/>
                        </a:rPr>
                        <a:t>, $60 Minimum, $125 Maximum)*, plus 50%</a:t>
                      </a:r>
                      <a:endParaRPr lang="en-US" sz="1100" kern="1200" dirty="0">
                        <a:solidFill>
                          <a:schemeClr val="tx1"/>
                        </a:solidFill>
                        <a:latin typeface="+mn-lt"/>
                        <a:ea typeface="+mn-ea"/>
                        <a:cs typeface="+mn-cs"/>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tc>
                  <a:txBody>
                    <a:bodyPr/>
                    <a:lstStyle/>
                    <a:p>
                      <a:pPr algn="ctr"/>
                      <a:r>
                        <a:rPr lang="en-US" sz="1100" dirty="0"/>
                        <a:t>$55 Copay</a:t>
                      </a: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gridSpan="2">
                  <a:txBody>
                    <a:bodyPr/>
                    <a:lstStyle/>
                    <a:p>
                      <a:pPr algn="ctr"/>
                      <a:r>
                        <a:rPr lang="en-US" sz="1100" dirty="0"/>
                        <a:t>$55 plus 50% Coinsurance</a:t>
                      </a: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hMerge="1">
                  <a:txBody>
                    <a:bodyPr/>
                    <a:lstStyle/>
                    <a:p>
                      <a:endParaRPr lang="en-US"/>
                    </a:p>
                  </a:txBody>
                  <a:tcPr/>
                </a:tc>
                <a:extLst>
                  <a:ext uri="{0D108BD9-81ED-4DB2-BD59-A6C34878D82A}">
                    <a16:rowId xmlns:a16="http://schemas.microsoft.com/office/drawing/2014/main" val="10005"/>
                  </a:ext>
                </a:extLst>
              </a:tr>
              <a:tr h="282901">
                <a:tc>
                  <a:txBody>
                    <a:bodyPr/>
                    <a:lstStyle/>
                    <a:p>
                      <a:pPr marL="874394" algn="r" defTabSz="914400" rtl="0" eaLnBrk="1" latinLnBrk="0" hangingPunct="1">
                        <a:lnSpc>
                          <a:spcPct val="100000"/>
                        </a:lnSpc>
                      </a:pPr>
                      <a:r>
                        <a:rPr lang="en-US" sz="1000" b="1" kern="1200" spc="-15" dirty="0">
                          <a:solidFill>
                            <a:schemeClr val="tx1">
                              <a:lumMod val="50000"/>
                            </a:schemeClr>
                          </a:solidFill>
                          <a:latin typeface="Arial" panose="020B0604020202020204" pitchFamily="34" charset="0"/>
                          <a:ea typeface="+mn-ea"/>
                          <a:cs typeface="Arial" panose="020B0604020202020204" pitchFamily="34" charset="0"/>
                        </a:rPr>
                        <a:t>Tier - Specialty</a:t>
                      </a:r>
                    </a:p>
                  </a:txBody>
                  <a:tcPr marL="0" marR="0" marT="0" marB="0" anchor="ctr">
                    <a:lnR w="19050">
                      <a:solidFill>
                        <a:srgbClr val="FFFFFF"/>
                      </a:solidFill>
                      <a:prstDash val="solid"/>
                    </a:lnR>
                    <a:lnB w="19050">
                      <a:solidFill>
                        <a:srgbClr val="FFFFFF"/>
                      </a:solidFill>
                      <a:prstDash val="solid"/>
                    </a:lnB>
                    <a:noFill/>
                  </a:tcPr>
                </a:tc>
                <a:tc>
                  <a:txBody>
                    <a:bodyPr/>
                    <a:lstStyle/>
                    <a:p>
                      <a:pPr algn="ctr"/>
                      <a:r>
                        <a:rPr lang="en-US" sz="1100" kern="1200" dirty="0">
                          <a:solidFill>
                            <a:schemeClr val="tx1"/>
                          </a:solidFill>
                          <a:latin typeface="+mn-lt"/>
                          <a:ea typeface="+mn-ea"/>
                          <a:cs typeface="+mn-cs"/>
                        </a:rPr>
                        <a:t>$150 Copay*</a:t>
                      </a: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tc>
                  <a:txBody>
                    <a:bodyPr/>
                    <a:lstStyle/>
                    <a:p>
                      <a:pPr algn="ctr"/>
                      <a:r>
                        <a:rPr lang="en-US" sz="1100" dirty="0"/>
                        <a:t>Not Covered</a:t>
                      </a:r>
                      <a:endParaRPr lang="en-US" sz="1100" kern="1200" dirty="0">
                        <a:solidFill>
                          <a:schemeClr val="tx1"/>
                        </a:solidFill>
                        <a:latin typeface="+mn-lt"/>
                        <a:ea typeface="+mn-ea"/>
                        <a:cs typeface="+mn-cs"/>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tc>
                  <a:txBody>
                    <a:bodyPr/>
                    <a:lstStyle/>
                    <a:p>
                      <a:pPr algn="ctr"/>
                      <a:r>
                        <a:rPr lang="en-US" sz="1100" dirty="0"/>
                        <a:t>$150</a:t>
                      </a:r>
                      <a:r>
                        <a:rPr lang="en-US" sz="1100" baseline="0" dirty="0"/>
                        <a:t> Copay</a:t>
                      </a:r>
                      <a:endParaRPr lang="en-US" sz="1100" dirty="0"/>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gridSpan="2">
                  <a:txBody>
                    <a:bodyPr/>
                    <a:lstStyle/>
                    <a:p>
                      <a:pPr algn="ctr"/>
                      <a:r>
                        <a:rPr lang="en-US" sz="1100" dirty="0"/>
                        <a:t>Not</a:t>
                      </a:r>
                      <a:r>
                        <a:rPr lang="en-US" sz="1100" baseline="0" dirty="0"/>
                        <a:t> Covered</a:t>
                      </a:r>
                      <a:endParaRPr lang="en-US" sz="1100" dirty="0"/>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hMerge="1">
                  <a:txBody>
                    <a:bodyPr/>
                    <a:lstStyle/>
                    <a:p>
                      <a:endParaRPr lang="en-US"/>
                    </a:p>
                  </a:txBody>
                  <a:tcPr/>
                </a:tc>
                <a:extLst>
                  <a:ext uri="{0D108BD9-81ED-4DB2-BD59-A6C34878D82A}">
                    <a16:rowId xmlns:a16="http://schemas.microsoft.com/office/drawing/2014/main" val="10006"/>
                  </a:ext>
                </a:extLst>
              </a:tr>
              <a:tr h="257679">
                <a:tc gridSpan="6">
                  <a:txBody>
                    <a:bodyPr/>
                    <a:lstStyle/>
                    <a:p>
                      <a:pPr marL="81915">
                        <a:lnSpc>
                          <a:spcPct val="100000"/>
                        </a:lnSpc>
                      </a:pPr>
                      <a:r>
                        <a:rPr sz="1000" b="1" spc="-20" dirty="0">
                          <a:solidFill>
                            <a:srgbClr val="FFFFFF"/>
                          </a:solidFill>
                          <a:latin typeface="Gotham"/>
                          <a:cs typeface="Gotham"/>
                        </a:rPr>
                        <a:t>M</a:t>
                      </a:r>
                      <a:r>
                        <a:rPr lang="en-US" sz="1000" b="1" spc="-20" dirty="0">
                          <a:solidFill>
                            <a:srgbClr val="FFFFFF"/>
                          </a:solidFill>
                          <a:latin typeface="Gotham"/>
                          <a:cs typeface="Gotham"/>
                        </a:rPr>
                        <a:t>ail</a:t>
                      </a:r>
                      <a:r>
                        <a:rPr sz="1000" b="1" spc="-40" dirty="0">
                          <a:solidFill>
                            <a:srgbClr val="FFFFFF"/>
                          </a:solidFill>
                          <a:latin typeface="Gotham"/>
                          <a:cs typeface="Gotham"/>
                        </a:rPr>
                        <a:t> </a:t>
                      </a:r>
                      <a:r>
                        <a:rPr sz="1000" b="1" spc="-20" dirty="0">
                          <a:solidFill>
                            <a:srgbClr val="FFFFFF"/>
                          </a:solidFill>
                          <a:latin typeface="Gotham"/>
                          <a:cs typeface="Gotham"/>
                        </a:rPr>
                        <a:t>O</a:t>
                      </a:r>
                      <a:r>
                        <a:rPr lang="en-US" sz="1000" b="1" spc="-20" dirty="0">
                          <a:solidFill>
                            <a:srgbClr val="FFFFFF"/>
                          </a:solidFill>
                          <a:latin typeface="Gotham"/>
                          <a:cs typeface="Gotham"/>
                        </a:rPr>
                        <a:t>rder</a:t>
                      </a:r>
                      <a:r>
                        <a:rPr sz="1000" b="1" spc="-40" dirty="0">
                          <a:solidFill>
                            <a:srgbClr val="FFFFFF"/>
                          </a:solidFill>
                          <a:latin typeface="Gotham"/>
                          <a:cs typeface="Gotham"/>
                        </a:rPr>
                        <a:t> </a:t>
                      </a:r>
                      <a:r>
                        <a:rPr sz="1000" b="1" spc="-20" dirty="0">
                          <a:solidFill>
                            <a:srgbClr val="FFFFFF"/>
                          </a:solidFill>
                          <a:latin typeface="Gotham"/>
                          <a:cs typeface="Gotham"/>
                        </a:rPr>
                        <a:t>R</a:t>
                      </a:r>
                      <a:r>
                        <a:rPr lang="en-US" sz="1000" b="1" dirty="0">
                          <a:solidFill>
                            <a:srgbClr val="FFFFFF"/>
                          </a:solidFill>
                          <a:latin typeface="Gotham"/>
                          <a:cs typeface="Gotham"/>
                        </a:rPr>
                        <a:t>x</a:t>
                      </a:r>
                      <a:r>
                        <a:rPr sz="1000" b="1" spc="-40" dirty="0">
                          <a:solidFill>
                            <a:srgbClr val="FFFFFF"/>
                          </a:solidFill>
                          <a:latin typeface="Gotham"/>
                          <a:cs typeface="Gotham"/>
                        </a:rPr>
                        <a:t> </a:t>
                      </a:r>
                      <a:r>
                        <a:rPr sz="1000" b="1" spc="-25" dirty="0">
                          <a:solidFill>
                            <a:srgbClr val="FFFFFF"/>
                          </a:solidFill>
                          <a:latin typeface="Gotham"/>
                          <a:cs typeface="Gotham"/>
                        </a:rPr>
                        <a:t>(</a:t>
                      </a:r>
                      <a:r>
                        <a:rPr sz="1000" b="1" spc="-20" dirty="0">
                          <a:solidFill>
                            <a:srgbClr val="FFFFFF"/>
                          </a:solidFill>
                          <a:latin typeface="Gotham"/>
                          <a:cs typeface="Gotham"/>
                        </a:rPr>
                        <a:t>90-</a:t>
                      </a:r>
                      <a:r>
                        <a:rPr sz="1000" b="1" spc="-70" dirty="0">
                          <a:solidFill>
                            <a:srgbClr val="FFFFFF"/>
                          </a:solidFill>
                          <a:latin typeface="Gotham"/>
                          <a:cs typeface="Gotham"/>
                        </a:rPr>
                        <a:t>D</a:t>
                      </a:r>
                      <a:r>
                        <a:rPr sz="1000" b="1" spc="-130" dirty="0">
                          <a:solidFill>
                            <a:srgbClr val="FFFFFF"/>
                          </a:solidFill>
                          <a:latin typeface="Gotham"/>
                          <a:cs typeface="Gotham"/>
                        </a:rPr>
                        <a:t>A</a:t>
                      </a:r>
                      <a:r>
                        <a:rPr sz="1000" b="1" dirty="0">
                          <a:solidFill>
                            <a:srgbClr val="FFFFFF"/>
                          </a:solidFill>
                          <a:latin typeface="Gotham"/>
                          <a:cs typeface="Gotham"/>
                        </a:rPr>
                        <a:t>Y</a:t>
                      </a:r>
                      <a:r>
                        <a:rPr sz="1000" b="1" spc="-40" dirty="0">
                          <a:solidFill>
                            <a:srgbClr val="FFFFFF"/>
                          </a:solidFill>
                          <a:latin typeface="Gotham"/>
                          <a:cs typeface="Gotham"/>
                        </a:rPr>
                        <a:t> </a:t>
                      </a:r>
                      <a:r>
                        <a:rPr sz="1000" b="1" spc="-20" dirty="0">
                          <a:solidFill>
                            <a:srgbClr val="FFFFFF"/>
                          </a:solidFill>
                          <a:latin typeface="Gotham"/>
                          <a:cs typeface="Gotham"/>
                        </a:rPr>
                        <a:t>SUPP</a:t>
                      </a:r>
                      <a:r>
                        <a:rPr sz="1000" b="1" spc="-150" dirty="0">
                          <a:solidFill>
                            <a:srgbClr val="FFFFFF"/>
                          </a:solidFill>
                          <a:latin typeface="Gotham"/>
                          <a:cs typeface="Gotham"/>
                        </a:rPr>
                        <a:t>L</a:t>
                      </a:r>
                      <a:r>
                        <a:rPr sz="1000" b="1" spc="-20" dirty="0">
                          <a:solidFill>
                            <a:srgbClr val="FFFFFF"/>
                          </a:solidFill>
                          <a:latin typeface="Gotham"/>
                          <a:cs typeface="Gotham"/>
                        </a:rPr>
                        <a:t>Y)</a:t>
                      </a:r>
                      <a:endParaRPr sz="1000" dirty="0">
                        <a:latin typeface="Gotham"/>
                        <a:cs typeface="Gotham"/>
                      </a:endParaRPr>
                    </a:p>
                  </a:txBody>
                  <a:tcPr marL="0" marR="0" marT="0" marB="0" anchor="ctr">
                    <a:lnL w="19050">
                      <a:solidFill>
                        <a:srgbClr val="FFFFFF"/>
                      </a:solidFill>
                      <a:prstDash val="solid"/>
                    </a:lnL>
                    <a:lnR w="19050">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chemeClr val="tx1"/>
                    </a:solidFill>
                  </a:tcPr>
                </a:tc>
                <a:tc hMerge="1">
                  <a:txBody>
                    <a:bodyPr/>
                    <a:lstStyle/>
                    <a:p>
                      <a:endParaRPr lang="en-US"/>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09214">
                <a:tc>
                  <a:txBody>
                    <a:bodyPr/>
                    <a:lstStyle/>
                    <a:p>
                      <a:pPr marL="874394" algn="r">
                        <a:lnSpc>
                          <a:spcPct val="100000"/>
                        </a:lnSpc>
                      </a:pPr>
                      <a:r>
                        <a:rPr lang="en-US" sz="1050" b="1" spc="-15" dirty="0">
                          <a:solidFill>
                            <a:schemeClr val="tx1">
                              <a:lumMod val="50000"/>
                            </a:schemeClr>
                          </a:solidFill>
                          <a:latin typeface="Arial" panose="020B0604020202020204" pitchFamily="34" charset="0"/>
                          <a:cs typeface="Arial" panose="020B0604020202020204" pitchFamily="34" charset="0"/>
                        </a:rPr>
                        <a:t>Tier - Generic</a:t>
                      </a:r>
                      <a:endParaRPr lang="en-US" sz="1050" dirty="0">
                        <a:solidFill>
                          <a:schemeClr val="tx1">
                            <a:lumMod val="50000"/>
                          </a:schemeClr>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lnT w="19050">
                      <a:solidFill>
                        <a:srgbClr val="FFFFFF"/>
                      </a:solidFill>
                      <a:prstDash val="solid"/>
                    </a:lnT>
                    <a:noFill/>
                  </a:tcPr>
                </a:tc>
                <a:tc>
                  <a:txBody>
                    <a:bodyPr/>
                    <a:lstStyle/>
                    <a:p>
                      <a:pPr algn="ctr"/>
                      <a:r>
                        <a:rPr lang="en-US" sz="1100" kern="1200" dirty="0">
                          <a:solidFill>
                            <a:schemeClr val="tx1"/>
                          </a:solidFill>
                          <a:latin typeface="+mn-lt"/>
                          <a:ea typeface="+mn-ea"/>
                          <a:cs typeface="+mn-cs"/>
                        </a:rPr>
                        <a:t>$12.50 Copay*</a:t>
                      </a: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B w="19050" cap="flat" cmpd="sng" algn="ctr">
                      <a:solidFill>
                        <a:srgbClr val="FFFFFF"/>
                      </a:solidFill>
                      <a:prstDash val="solid"/>
                      <a:round/>
                      <a:headEnd type="none" w="med" len="med"/>
                      <a:tailEnd type="none" w="med" len="med"/>
                    </a:lnB>
                    <a:solidFill>
                      <a:schemeClr val="accent1">
                        <a:alpha val="20000"/>
                      </a:schemeClr>
                    </a:solidFill>
                  </a:tcPr>
                </a:tc>
                <a:tc>
                  <a:txBody>
                    <a:bodyPr/>
                    <a:lstStyle/>
                    <a:p>
                      <a:pPr algn="ctr"/>
                      <a:r>
                        <a:rPr lang="en-US" sz="1100"/>
                        <a:t>Not Covered</a:t>
                      </a:r>
                      <a:endParaRPr lang="en-US" sz="1100" kern="1200" dirty="0">
                        <a:solidFill>
                          <a:schemeClr val="tx1"/>
                        </a:solidFill>
                        <a:latin typeface="+mn-lt"/>
                        <a:ea typeface="+mn-ea"/>
                        <a:cs typeface="+mn-cs"/>
                      </a:endParaRP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tc>
                  <a:txBody>
                    <a:bodyPr/>
                    <a:lstStyle/>
                    <a:p>
                      <a:pPr algn="ctr"/>
                      <a:r>
                        <a:rPr lang="en-US" sz="1100" dirty="0"/>
                        <a:t>$30 Copay</a:t>
                      </a: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B w="19050" cap="flat" cmpd="sng" algn="ctr">
                      <a:solidFill>
                        <a:srgbClr val="FFFFFF"/>
                      </a:solidFill>
                      <a:prstDash val="solid"/>
                      <a:round/>
                      <a:headEnd type="none" w="med" len="med"/>
                      <a:tailEnd type="none" w="med" len="med"/>
                    </a:lnB>
                    <a:solidFill>
                      <a:srgbClr val="44BFD0">
                        <a:alpha val="20000"/>
                      </a:srgbClr>
                    </a:solidFill>
                  </a:tcPr>
                </a:tc>
                <a:tc>
                  <a:txBody>
                    <a:bodyPr/>
                    <a:lstStyle/>
                    <a:p>
                      <a:pPr algn="ctr"/>
                      <a:r>
                        <a:rPr lang="en-US" sz="1100" dirty="0"/>
                        <a:t>Not Covered</a:t>
                      </a: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a:txBody>
                    <a:bodyPr/>
                    <a:lstStyle/>
                    <a:p>
                      <a:endParaRPr lang="en-US" dirty="0"/>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alpha val="20000"/>
                      </a:schemeClr>
                    </a:solidFill>
                  </a:tcPr>
                </a:tc>
                <a:extLst>
                  <a:ext uri="{0D108BD9-81ED-4DB2-BD59-A6C34878D82A}">
                    <a16:rowId xmlns:a16="http://schemas.microsoft.com/office/drawing/2014/main" val="10008"/>
                  </a:ext>
                </a:extLst>
              </a:tr>
              <a:tr h="566894">
                <a:tc>
                  <a:txBody>
                    <a:bodyPr/>
                    <a:lstStyle/>
                    <a:p>
                      <a:pPr marL="697865" algn="r">
                        <a:lnSpc>
                          <a:spcPct val="100000"/>
                        </a:lnSpc>
                      </a:pPr>
                      <a:r>
                        <a:rPr lang="en-US" sz="1050" b="1" spc="-15" dirty="0">
                          <a:solidFill>
                            <a:schemeClr val="tx1">
                              <a:lumMod val="50000"/>
                            </a:schemeClr>
                          </a:solidFill>
                          <a:latin typeface="Arial" panose="020B0604020202020204" pitchFamily="34" charset="0"/>
                          <a:cs typeface="Arial" panose="020B0604020202020204" pitchFamily="34" charset="0"/>
                        </a:rPr>
                        <a:t>Tier - Preferred Brand</a:t>
                      </a:r>
                      <a:endParaRPr sz="1050" dirty="0">
                        <a:solidFill>
                          <a:schemeClr val="tx1">
                            <a:lumMod val="50000"/>
                          </a:schemeClr>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noFill/>
                  </a:tcPr>
                </a:tc>
                <a:tc>
                  <a:txBody>
                    <a:bodyPr/>
                    <a:lstStyle/>
                    <a:p>
                      <a:pPr algn="ctr"/>
                      <a:r>
                        <a:rPr lang="fr-FR" sz="1100" dirty="0"/>
                        <a:t>25% Coinsurance ($75 Minimum, $250 Maximum)*</a:t>
                      </a:r>
                      <a:endParaRPr lang="en-US" sz="1100" dirty="0"/>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tc>
                  <a:txBody>
                    <a:bodyPr/>
                    <a:lstStyle/>
                    <a:p>
                      <a:pPr algn="ctr"/>
                      <a:r>
                        <a:rPr lang="en-US" sz="1100"/>
                        <a:t>Not Covered</a:t>
                      </a:r>
                      <a:endParaRPr lang="en-US" sz="1100" dirty="0"/>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tc>
                  <a:txBody>
                    <a:bodyPr/>
                    <a:lstStyle/>
                    <a:p>
                      <a:pPr algn="ctr"/>
                      <a:r>
                        <a:rPr lang="en-US" sz="1100" dirty="0"/>
                        <a:t>$80 Copay</a:t>
                      </a: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a:txBody>
                    <a:bodyPr/>
                    <a:lstStyle/>
                    <a:p>
                      <a:pPr algn="ctr"/>
                      <a:r>
                        <a:rPr lang="en-US" sz="1100" dirty="0"/>
                        <a:t>Not Covered </a:t>
                      </a: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a:txBody>
                    <a:bodyPr/>
                    <a:lstStyle/>
                    <a:p>
                      <a:endParaRPr lang="en-US" dirty="0"/>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alpha val="20000"/>
                      </a:schemeClr>
                    </a:solidFill>
                  </a:tcPr>
                </a:tc>
                <a:extLst>
                  <a:ext uri="{0D108BD9-81ED-4DB2-BD59-A6C34878D82A}">
                    <a16:rowId xmlns:a16="http://schemas.microsoft.com/office/drawing/2014/main" val="10009"/>
                  </a:ext>
                </a:extLst>
              </a:tr>
              <a:tr h="566894">
                <a:tc>
                  <a:txBody>
                    <a:bodyPr/>
                    <a:lstStyle/>
                    <a:p>
                      <a:pPr marL="874394" lvl="0" algn="r" defTabSz="914400" rtl="0" eaLnBrk="1" latinLnBrk="0" hangingPunct="1">
                        <a:lnSpc>
                          <a:spcPct val="100000"/>
                        </a:lnSpc>
                      </a:pPr>
                      <a:r>
                        <a:rPr lang="en-US" sz="1050" b="1" kern="1200" spc="-15" dirty="0">
                          <a:solidFill>
                            <a:schemeClr val="tx1">
                              <a:lumMod val="50000"/>
                            </a:schemeClr>
                          </a:solidFill>
                          <a:latin typeface="Arial" panose="020B0604020202020204" pitchFamily="34" charset="0"/>
                          <a:ea typeface="+mn-ea"/>
                          <a:cs typeface="Arial" panose="020B0604020202020204" pitchFamily="34" charset="0"/>
                        </a:rPr>
                        <a:t>Tier - Non-Preferred Brand</a:t>
                      </a:r>
                    </a:p>
                  </a:txBody>
                  <a:tcPr marL="0" marR="0" marT="0" marB="0" anchor="ctr">
                    <a:lnR w="19050">
                      <a:solidFill>
                        <a:srgbClr val="FFFFFF"/>
                      </a:solidFill>
                      <a:prstDash val="solid"/>
                    </a:lnR>
                    <a:noFill/>
                  </a:tcPr>
                </a:tc>
                <a:tc>
                  <a:txBody>
                    <a:bodyPr/>
                    <a:lstStyle/>
                    <a:p>
                      <a:pPr algn="ctr"/>
                      <a:r>
                        <a:rPr lang="fr-FR" sz="1100" dirty="0"/>
                        <a:t>25% Coinsurance ($150 Minimum, $312.50 Maximum)*</a:t>
                      </a:r>
                      <a:endParaRPr lang="en-US" sz="1100" dirty="0"/>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solidFill>
                      <a:schemeClr val="accent1">
                        <a:alpha val="20000"/>
                      </a:schemeClr>
                    </a:solidFill>
                  </a:tcPr>
                </a:tc>
                <a:tc>
                  <a:txBody>
                    <a:bodyPr/>
                    <a:lstStyle/>
                    <a:p>
                      <a:pPr algn="ctr"/>
                      <a:r>
                        <a:rPr lang="en-US" sz="1100" dirty="0"/>
                        <a:t>Not Covered</a:t>
                      </a: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20000"/>
                      </a:schemeClr>
                    </a:solidFill>
                  </a:tcPr>
                </a:tc>
                <a:tc>
                  <a:txBody>
                    <a:bodyPr/>
                    <a:lstStyle/>
                    <a:p>
                      <a:pPr algn="ctr"/>
                      <a:r>
                        <a:rPr lang="en-US" sz="1100" dirty="0"/>
                        <a:t>$110 Copay</a:t>
                      </a: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a:txBody>
                    <a:bodyPr/>
                    <a:lstStyle/>
                    <a:p>
                      <a:pPr algn="ctr"/>
                      <a:r>
                        <a:rPr lang="en-US" sz="1100" dirty="0"/>
                        <a:t>Not Covered</a:t>
                      </a:r>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BFD0">
                        <a:alpha val="20000"/>
                      </a:srgbClr>
                    </a:solidFill>
                  </a:tcPr>
                </a:tc>
                <a:tc>
                  <a:txBody>
                    <a:bodyPr/>
                    <a:lstStyle/>
                    <a:p>
                      <a:endParaRPr lang="en-US" dirty="0"/>
                    </a:p>
                  </a:txBody>
                  <a:tcPr marL="0" marR="0" marT="0" marB="0" anchor="ctr">
                    <a:lnL w="19050" cap="flat" cmpd="sng" algn="ctr">
                      <a:solidFill>
                        <a:srgbClr val="FFFFFF"/>
                      </a:solidFill>
                      <a:prstDash val="solid"/>
                      <a:round/>
                      <a:headEnd type="none" w="med" len="med"/>
                      <a:tailEnd type="none" w="med" len="med"/>
                    </a:lnL>
                    <a:lnR w="19050">
                      <a:solidFill>
                        <a:srgbClr val="FFFFFF"/>
                      </a:solid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alpha val="20000"/>
                      </a:schemeClr>
                    </a:solidFill>
                  </a:tcPr>
                </a:tc>
                <a:extLst>
                  <a:ext uri="{0D108BD9-81ED-4DB2-BD59-A6C34878D82A}">
                    <a16:rowId xmlns:a16="http://schemas.microsoft.com/office/drawing/2014/main" val="10010"/>
                  </a:ext>
                </a:extLst>
              </a:tr>
            </a:tbl>
          </a:graphicData>
        </a:graphic>
      </p:graphicFrame>
      <p:sp>
        <p:nvSpPr>
          <p:cNvPr id="4" name="TextBox 3"/>
          <p:cNvSpPr txBox="1"/>
          <p:nvPr/>
        </p:nvSpPr>
        <p:spPr>
          <a:xfrm>
            <a:off x="4656667" y="6425436"/>
            <a:ext cx="3846380" cy="246221"/>
          </a:xfrm>
          <a:prstGeom prst="rect">
            <a:avLst/>
          </a:prstGeom>
          <a:noFill/>
        </p:spPr>
        <p:txBody>
          <a:bodyPr wrap="square" rtlCol="0">
            <a:spAutoFit/>
          </a:bodyPr>
          <a:lstStyle/>
          <a:p>
            <a:pPr algn="r"/>
            <a:r>
              <a:rPr lang="en-US" sz="1000" dirty="0">
                <a:solidFill>
                  <a:srgbClr val="000000"/>
                </a:solidFill>
              </a:rPr>
              <a:t>*Coinsurance and/or Copay apply after deductible is met</a:t>
            </a:r>
          </a:p>
        </p:txBody>
      </p:sp>
    </p:spTree>
    <p:extLst>
      <p:ext uri="{BB962C8B-B14F-4D97-AF65-F5344CB8AC3E}">
        <p14:creationId xmlns:p14="http://schemas.microsoft.com/office/powerpoint/2010/main" val="1777012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40B7-751A-4BF1-B72F-8B0C55FB5318}"/>
              </a:ext>
            </a:extLst>
          </p:cNvPr>
          <p:cNvSpPr>
            <a:spLocks noGrp="1"/>
          </p:cNvSpPr>
          <p:nvPr>
            <p:ph type="title"/>
          </p:nvPr>
        </p:nvSpPr>
        <p:spPr>
          <a:xfrm>
            <a:off x="239486" y="436148"/>
            <a:ext cx="8277055" cy="1013568"/>
          </a:xfrm>
        </p:spPr>
        <p:txBody>
          <a:bodyPr/>
          <a:lstStyle/>
          <a:p>
            <a:r>
              <a:rPr lang="en-US" sz="4000" dirty="0">
                <a:solidFill>
                  <a:srgbClr val="06899D"/>
                </a:solidFill>
              </a:rPr>
              <a:t>Medical Travel Benefit</a:t>
            </a:r>
          </a:p>
        </p:txBody>
      </p:sp>
      <p:sp>
        <p:nvSpPr>
          <p:cNvPr id="3" name="Text Placeholder 2">
            <a:extLst>
              <a:ext uri="{FF2B5EF4-FFF2-40B4-BE49-F238E27FC236}">
                <a16:creationId xmlns:a16="http://schemas.microsoft.com/office/drawing/2014/main" id="{C9B149DF-67A0-4820-A685-9C59DBABCA85}"/>
              </a:ext>
            </a:extLst>
          </p:cNvPr>
          <p:cNvSpPr>
            <a:spLocks noGrp="1"/>
          </p:cNvSpPr>
          <p:nvPr>
            <p:ph type="body" idx="1"/>
          </p:nvPr>
        </p:nvSpPr>
        <p:spPr>
          <a:xfrm>
            <a:off x="322734" y="1686757"/>
            <a:ext cx="8498532" cy="2787588"/>
          </a:xfrm>
        </p:spPr>
        <p:txBody>
          <a:bodyPr>
            <a:noAutofit/>
          </a:bodyPr>
          <a:lstStyle/>
          <a:p>
            <a:pPr marL="0" marR="0">
              <a:lnSpc>
                <a:spcPct val="107000"/>
              </a:lnSpc>
              <a:spcBef>
                <a:spcPts val="0"/>
              </a:spcBef>
              <a:spcAft>
                <a:spcPts val="800"/>
              </a:spcAft>
            </a:pPr>
            <a:r>
              <a:rPr lang="en-US" sz="1600" b="0" dirty="0" err="1"/>
              <a:t>DallasNews</a:t>
            </a:r>
            <a:r>
              <a:rPr lang="en-US" sz="1600" b="0" dirty="0"/>
              <a:t> has expanded medical benefits to provide travel and lodging for employees seeking approved services when unable to obtain the covered medical or behavioral procedure in your state of residence or within 100 miles of your residence. </a:t>
            </a:r>
          </a:p>
          <a:p>
            <a:pPr marL="0" marR="0">
              <a:lnSpc>
                <a:spcPct val="107000"/>
              </a:lnSpc>
              <a:spcBef>
                <a:spcPts val="0"/>
              </a:spcBef>
              <a:spcAft>
                <a:spcPts val="800"/>
              </a:spcAft>
            </a:pPr>
            <a:r>
              <a:rPr lang="en-US" sz="1600" b="0" dirty="0">
                <a:effectLst/>
                <a:ea typeface="Calibri" panose="020F0502020204030204" pitchFamily="34" charset="0"/>
                <a:cs typeface="Times New Roman" panose="02020603050405020304" pitchFamily="18" charset="0"/>
              </a:rPr>
              <a:t>Coverage is effective as of September 1, 2022 and will require pre-certification and a reimbursement claim form along with sufficient documentation. </a:t>
            </a:r>
          </a:p>
          <a:p>
            <a:pPr marL="342900" marR="0" lvl="0" indent="-342900">
              <a:lnSpc>
                <a:spcPct val="107000"/>
              </a:lnSpc>
              <a:spcBef>
                <a:spcPts val="0"/>
              </a:spcBef>
              <a:spcAft>
                <a:spcPts val="0"/>
              </a:spcAft>
              <a:buFont typeface="Symbol" panose="05050102010706020507" pitchFamily="18" charset="2"/>
              <a:buChar char=""/>
            </a:pPr>
            <a:r>
              <a:rPr lang="en-US" sz="1600" b="0" dirty="0">
                <a:effectLst/>
                <a:ea typeface="Calibri" panose="020F0502020204030204" pitchFamily="34" charset="0"/>
                <a:cs typeface="Times New Roman" panose="02020603050405020304" pitchFamily="18" charset="0"/>
              </a:rPr>
              <a:t>For any questions, you can contact Blue Cross Blue Shield of Texas at 888-514-5662. </a:t>
            </a:r>
          </a:p>
          <a:p>
            <a:pPr marL="342900" marR="0" lvl="0" indent="-342900">
              <a:lnSpc>
                <a:spcPct val="107000"/>
              </a:lnSpc>
              <a:spcBef>
                <a:spcPts val="0"/>
              </a:spcBef>
              <a:spcAft>
                <a:spcPts val="0"/>
              </a:spcAft>
              <a:buFont typeface="Symbol" panose="05050102010706020507" pitchFamily="18" charset="2"/>
              <a:buChar char=""/>
            </a:pPr>
            <a:r>
              <a:rPr lang="en-US" sz="1600" b="0" dirty="0">
                <a:effectLst/>
                <a:ea typeface="Calibri" panose="020F0502020204030204" pitchFamily="34" charset="0"/>
                <a:cs typeface="Times New Roman" panose="02020603050405020304" pitchFamily="18" charset="0"/>
              </a:rPr>
              <a:t>To pre-certify your services, you can contact Blue Cross Blue Shield of Texas at 800-441-9188.</a:t>
            </a:r>
          </a:p>
          <a:p>
            <a:pPr marL="342900" marR="0" lvl="0" indent="-342900">
              <a:lnSpc>
                <a:spcPct val="107000"/>
              </a:lnSpc>
              <a:spcBef>
                <a:spcPts val="0"/>
              </a:spcBef>
              <a:spcAft>
                <a:spcPts val="800"/>
              </a:spcAft>
              <a:buFont typeface="Symbol" panose="05050102010706020507" pitchFamily="18" charset="2"/>
              <a:buChar char=""/>
            </a:pPr>
            <a:r>
              <a:rPr lang="en-US" sz="1600" b="0" dirty="0">
                <a:effectLst/>
                <a:ea typeface="Calibri" panose="020F0502020204030204" pitchFamily="34" charset="0"/>
                <a:cs typeface="Times New Roman" panose="02020603050405020304" pitchFamily="18" charset="0"/>
              </a:rPr>
              <a:t>Claims can be filed by submitting the required form to Blue Cross and Blue Shield Claims Division. P.O. Box 6600446, Dallas Texas 75266-0044.</a:t>
            </a:r>
          </a:p>
        </p:txBody>
      </p:sp>
    </p:spTree>
    <p:extLst>
      <p:ext uri="{BB962C8B-B14F-4D97-AF65-F5344CB8AC3E}">
        <p14:creationId xmlns:p14="http://schemas.microsoft.com/office/powerpoint/2010/main" val="1262107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40B7-751A-4BF1-B72F-8B0C55FB5318}"/>
              </a:ext>
            </a:extLst>
          </p:cNvPr>
          <p:cNvSpPr>
            <a:spLocks noGrp="1"/>
          </p:cNvSpPr>
          <p:nvPr>
            <p:ph type="title"/>
          </p:nvPr>
        </p:nvSpPr>
        <p:spPr>
          <a:xfrm>
            <a:off x="239486" y="365127"/>
            <a:ext cx="8277055" cy="1013568"/>
          </a:xfrm>
        </p:spPr>
        <p:txBody>
          <a:bodyPr/>
          <a:lstStyle/>
          <a:p>
            <a:r>
              <a:rPr lang="en-US" sz="4000" dirty="0">
                <a:solidFill>
                  <a:srgbClr val="06899D"/>
                </a:solidFill>
              </a:rPr>
              <a:t>Medical Travel Benefit</a:t>
            </a:r>
          </a:p>
        </p:txBody>
      </p:sp>
      <p:graphicFrame>
        <p:nvGraphicFramePr>
          <p:cNvPr id="10" name="Table 7">
            <a:extLst>
              <a:ext uri="{FF2B5EF4-FFF2-40B4-BE49-F238E27FC236}">
                <a16:creationId xmlns:a16="http://schemas.microsoft.com/office/drawing/2014/main" id="{70D268CB-094D-4780-9C1F-F95ECBBF5B2A}"/>
              </a:ext>
            </a:extLst>
          </p:cNvPr>
          <p:cNvGraphicFramePr>
            <a:graphicFrameLocks noGrp="1"/>
          </p:cNvGraphicFramePr>
          <p:nvPr>
            <p:ph sz="half" idx="2"/>
            <p:extLst>
              <p:ext uri="{D42A27DB-BD31-4B8C-83A1-F6EECF244321}">
                <p14:modId xmlns:p14="http://schemas.microsoft.com/office/powerpoint/2010/main" val="2730189064"/>
              </p:ext>
            </p:extLst>
          </p:nvPr>
        </p:nvGraphicFramePr>
        <p:xfrm>
          <a:off x="322734" y="1305017"/>
          <a:ext cx="8498532" cy="4689884"/>
        </p:xfrm>
        <a:graphic>
          <a:graphicData uri="http://schemas.openxmlformats.org/drawingml/2006/table">
            <a:tbl>
              <a:tblPr firstRow="1" bandRow="1">
                <a:tableStyleId>{073A0DAA-6AF3-43AB-8588-CEC1D06C72B9}</a:tableStyleId>
              </a:tblPr>
              <a:tblGrid>
                <a:gridCol w="2598314">
                  <a:extLst>
                    <a:ext uri="{9D8B030D-6E8A-4147-A177-3AD203B41FA5}">
                      <a16:colId xmlns:a16="http://schemas.microsoft.com/office/drawing/2014/main" val="4216094941"/>
                    </a:ext>
                  </a:extLst>
                </a:gridCol>
                <a:gridCol w="3019811">
                  <a:extLst>
                    <a:ext uri="{9D8B030D-6E8A-4147-A177-3AD203B41FA5}">
                      <a16:colId xmlns:a16="http://schemas.microsoft.com/office/drawing/2014/main" val="2111433045"/>
                    </a:ext>
                  </a:extLst>
                </a:gridCol>
                <a:gridCol w="2880407">
                  <a:extLst>
                    <a:ext uri="{9D8B030D-6E8A-4147-A177-3AD203B41FA5}">
                      <a16:colId xmlns:a16="http://schemas.microsoft.com/office/drawing/2014/main" val="1361206804"/>
                    </a:ext>
                  </a:extLst>
                </a:gridCol>
              </a:tblGrid>
              <a:tr h="279636">
                <a:tc gridSpan="3">
                  <a:txBody>
                    <a:bodyPr/>
                    <a:lstStyle/>
                    <a:p>
                      <a:pPr marL="0" marR="0" algn="ctr">
                        <a:lnSpc>
                          <a:spcPts val="1300"/>
                        </a:lnSpc>
                        <a:spcBef>
                          <a:spcPts val="0"/>
                        </a:spcBef>
                        <a:spcAft>
                          <a:spcPts val="800"/>
                        </a:spcAft>
                      </a:pPr>
                      <a:r>
                        <a:rPr lang="en-US" sz="1600" spc="-20" dirty="0">
                          <a:solidFill>
                            <a:srgbClr val="FFFFFF"/>
                          </a:solidFill>
                          <a:effectLst/>
                          <a:latin typeface="+mj-lt"/>
                          <a:ea typeface="Calibri" panose="020F0502020204030204" pitchFamily="34" charset="0"/>
                        </a:rPr>
                        <a:t>Travel Benefit Details</a:t>
                      </a: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4021893"/>
                  </a:ext>
                </a:extLst>
              </a:tr>
              <a:tr h="279636">
                <a:tc>
                  <a:txBody>
                    <a:bodyPr/>
                    <a:lstStyle/>
                    <a:p>
                      <a:pPr marL="0" marR="0" algn="ctr">
                        <a:lnSpc>
                          <a:spcPts val="1300"/>
                        </a:lnSpc>
                        <a:spcBef>
                          <a:spcPts val="0"/>
                        </a:spcBef>
                        <a:spcAft>
                          <a:spcPts val="800"/>
                        </a:spcAft>
                      </a:pPr>
                      <a:r>
                        <a:rPr lang="en-US" sz="1200" b="1"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Travel (including Air) &amp; Lodging Limit</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nchor="ctr"/>
                </a:tc>
                <a:tc gridSpan="2">
                  <a:txBody>
                    <a:bodyPr/>
                    <a:lstStyle/>
                    <a:p>
                      <a:pPr marL="0" marR="0" algn="ctr">
                        <a:lnSpc>
                          <a:spcPts val="1300"/>
                        </a:lnSpc>
                        <a:spcBef>
                          <a:spcPts val="0"/>
                        </a:spcBef>
                        <a:spcAft>
                          <a:spcPts val="800"/>
                        </a:spcAft>
                      </a:pPr>
                      <a:r>
                        <a:rPr lang="en-US" sz="1200"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$2,500 per Calendar Year</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942575128"/>
                  </a:ext>
                </a:extLst>
              </a:tr>
              <a:tr h="279636">
                <a:tc gridSpan="3">
                  <a:txBody>
                    <a:bodyPr/>
                    <a:lstStyle/>
                    <a:p>
                      <a:pPr marL="0" marR="0" algn="ctr">
                        <a:lnSpc>
                          <a:spcPts val="1300"/>
                        </a:lnSpc>
                        <a:spcBef>
                          <a:spcPts val="0"/>
                        </a:spcBef>
                        <a:spcAft>
                          <a:spcPts val="800"/>
                        </a:spcAft>
                      </a:pPr>
                      <a:r>
                        <a:rPr lang="en-US" sz="1200" b="1"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Covered Travel Expenses</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5739408"/>
                  </a:ext>
                </a:extLst>
              </a:tr>
              <a:tr h="342513">
                <a:tc>
                  <a:txBody>
                    <a:bodyPr/>
                    <a:lstStyle/>
                    <a:p>
                      <a:pPr marL="0" marR="0">
                        <a:lnSpc>
                          <a:spcPts val="1300"/>
                        </a:lnSpc>
                        <a:spcBef>
                          <a:spcPts val="0"/>
                        </a:spcBef>
                        <a:spcAft>
                          <a:spcPts val="800"/>
                        </a:spcAft>
                      </a:pPr>
                      <a:r>
                        <a:rPr lang="en-US" sz="1200"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Eligibility</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nchor="ctr"/>
                </a:tc>
                <a:tc gridSpan="2">
                  <a:txBody>
                    <a:bodyPr/>
                    <a:lstStyle/>
                    <a:p>
                      <a:pPr marL="0" marR="0">
                        <a:lnSpc>
                          <a:spcPts val="1300"/>
                        </a:lnSpc>
                        <a:spcBef>
                          <a:spcPts val="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Covered Person and up to one companion, or if the Covered Person is under age 18, up to 2 companions.</a:t>
                      </a:r>
                      <a:r>
                        <a:rPr lang="en-US" sz="1100" dirty="0">
                          <a:solidFill>
                            <a:srgbClr val="000000"/>
                          </a:solidFill>
                          <a:effectLst/>
                          <a:latin typeface="Times New Roman" panose="02020603050405020304" pitchFamily="18" charset="0"/>
                          <a:ea typeface="Times New Roman" panose="02020603050405020304" pitchFamily="18" charset="0"/>
                        </a:rPr>
                        <a:t>  </a:t>
                      </a:r>
                      <a:endParaRPr lang="en-US" sz="1100" spc="-2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305889810"/>
                  </a:ext>
                </a:extLst>
              </a:tr>
              <a:tr h="458674">
                <a:tc>
                  <a:txBody>
                    <a:bodyPr/>
                    <a:lstStyle/>
                    <a:p>
                      <a:pPr marL="0" marR="0">
                        <a:lnSpc>
                          <a:spcPts val="1300"/>
                        </a:lnSpc>
                        <a:spcBef>
                          <a:spcPts val="0"/>
                        </a:spcBef>
                        <a:spcAft>
                          <a:spcPts val="800"/>
                        </a:spcAft>
                      </a:pPr>
                      <a:r>
                        <a:rPr lang="en-US" sz="1200"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Reimbursement</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nchor="ctr"/>
                </a:tc>
                <a:tc gridSpan="2">
                  <a:txBody>
                    <a:bodyPr/>
                    <a:lstStyle/>
                    <a:p>
                      <a:pPr marL="0" marR="0">
                        <a:lnSpc>
                          <a:spcPts val="1300"/>
                        </a:lnSpc>
                        <a:spcBef>
                          <a:spcPts val="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Reimbursement requires sufficient supporting documentation and is subject to the service, travel, and reimbursement being in accordance with all applicable laws or regulations.  </a:t>
                      </a:r>
                      <a:endParaRPr lang="en-US" sz="1100" spc="-20" dirty="0">
                        <a:solidFill>
                          <a:srgbClr val="000000"/>
                        </a:solidFill>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967564178"/>
                  </a:ext>
                </a:extLst>
              </a:tr>
              <a:tr h="279636">
                <a:tc>
                  <a:txBody>
                    <a:bodyPr/>
                    <a:lstStyle/>
                    <a:p>
                      <a:pPr marL="0" marR="0">
                        <a:lnSpc>
                          <a:spcPts val="1300"/>
                        </a:lnSpc>
                        <a:spcBef>
                          <a:spcPts val="0"/>
                        </a:spcBef>
                        <a:spcAft>
                          <a:spcPts val="800"/>
                        </a:spcAft>
                      </a:pPr>
                      <a:r>
                        <a:rPr lang="en-US" sz="1200"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Ground Transportation</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nchor="ctr"/>
                </a:tc>
                <a:tc gridSpan="2">
                  <a:txBody>
                    <a:bodyPr/>
                    <a:lstStyle/>
                    <a:p>
                      <a:pPr marL="0" marR="0">
                        <a:lnSpc>
                          <a:spcPts val="1300"/>
                        </a:lnSpc>
                        <a:spcBef>
                          <a:spcPts val="0"/>
                        </a:spcBef>
                        <a:spcAft>
                          <a:spcPts val="800"/>
                        </a:spcAft>
                      </a:pPr>
                      <a:r>
                        <a:rPr lang="en-US" sz="1200"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Covered per IRS guideline</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643414781"/>
                  </a:ext>
                </a:extLst>
              </a:tr>
              <a:tr h="346503">
                <a:tc>
                  <a:txBody>
                    <a:bodyPr/>
                    <a:lstStyle/>
                    <a:p>
                      <a:pPr marL="0" marR="0">
                        <a:lnSpc>
                          <a:spcPts val="1300"/>
                        </a:lnSpc>
                        <a:spcBef>
                          <a:spcPts val="0"/>
                        </a:spcBef>
                        <a:spcAft>
                          <a:spcPts val="800"/>
                        </a:spcAft>
                      </a:pPr>
                      <a:r>
                        <a:rPr lang="en-US" sz="1200"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Does INN Deductible and Coinsurance Apply</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nchor="ctr"/>
                </a:tc>
                <a:tc gridSpan="2">
                  <a:txBody>
                    <a:bodyPr/>
                    <a:lstStyle/>
                    <a:p>
                      <a:pPr marL="0" marR="0">
                        <a:lnSpc>
                          <a:spcPts val="1300"/>
                        </a:lnSpc>
                        <a:spcBef>
                          <a:spcPts val="0"/>
                        </a:spcBef>
                        <a:spcAft>
                          <a:spcPts val="800"/>
                        </a:spcAft>
                      </a:pPr>
                      <a:r>
                        <a:rPr lang="en-US" sz="1200" spc="0">
                          <a:solidFill>
                            <a:srgbClr val="1C1C1C"/>
                          </a:solidFill>
                          <a:effectLst/>
                          <a:latin typeface="Calibri" panose="020F0502020204030204" pitchFamily="34" charset="0"/>
                          <a:ea typeface="Calibri" panose="020F0502020204030204" pitchFamily="34" charset="0"/>
                          <a:cs typeface="Arial" panose="020B0604020202020204" pitchFamily="34" charset="0"/>
                        </a:rPr>
                        <a:t>Yes</a:t>
                      </a:r>
                      <a:endParaRPr lang="en-US" sz="1100" spc="-20">
                        <a:solidFill>
                          <a:srgbClr val="1C1C1C"/>
                        </a:solidFill>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535947818"/>
                  </a:ext>
                </a:extLst>
              </a:tr>
              <a:tr h="228985">
                <a:tc>
                  <a:txBody>
                    <a:bodyPr/>
                    <a:lstStyle/>
                    <a:p>
                      <a:pPr marL="0" marR="0">
                        <a:lnSpc>
                          <a:spcPts val="1300"/>
                        </a:lnSpc>
                        <a:spcBef>
                          <a:spcPts val="0"/>
                        </a:spcBef>
                        <a:spcAft>
                          <a:spcPts val="800"/>
                        </a:spcAft>
                        <a:tabLst>
                          <a:tab pos="1587500" algn="l"/>
                        </a:tabLst>
                      </a:pPr>
                      <a:r>
                        <a:rPr lang="en-US" sz="1200"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Coinsurance Levels by Plan</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nSpc>
                          <a:spcPts val="1300"/>
                        </a:lnSpc>
                        <a:spcBef>
                          <a:spcPts val="0"/>
                        </a:spcBef>
                        <a:spcAft>
                          <a:spcPts val="800"/>
                        </a:spcAft>
                        <a:tabLst>
                          <a:tab pos="1587500" algn="l"/>
                        </a:tabLst>
                      </a:pPr>
                      <a:r>
                        <a:rPr lang="en-US" sz="1200" b="1"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PPO</a:t>
                      </a:r>
                      <a:r>
                        <a:rPr lang="en-US" sz="1200"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    Plan pays 80%, You pay 20%</a:t>
                      </a:r>
                    </a:p>
                  </a:txBody>
                  <a:tcPr marL="68580" marR="68580" marT="0" marB="0" anchor="ctr"/>
                </a:tc>
                <a:tc>
                  <a:txBody>
                    <a:bodyPr/>
                    <a:lstStyle/>
                    <a:p>
                      <a:pPr marL="0" marR="0">
                        <a:lnSpc>
                          <a:spcPts val="1300"/>
                        </a:lnSpc>
                        <a:spcBef>
                          <a:spcPts val="0"/>
                        </a:spcBef>
                        <a:spcAft>
                          <a:spcPts val="800"/>
                        </a:spcAft>
                      </a:pPr>
                      <a:r>
                        <a:rPr lang="en-US" sz="1200"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  </a:t>
                      </a:r>
                      <a:r>
                        <a:rPr lang="en-US" sz="1200" b="1"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HSA</a:t>
                      </a:r>
                      <a:r>
                        <a:rPr lang="en-US" sz="1200"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  Plan pays 80%, You pay 20%</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782728318"/>
                  </a:ext>
                </a:extLst>
              </a:tr>
              <a:tr h="290829">
                <a:tc gridSpan="3">
                  <a:txBody>
                    <a:bodyPr/>
                    <a:lstStyle/>
                    <a:p>
                      <a:pPr marL="0" marR="0" algn="ctr">
                        <a:lnSpc>
                          <a:spcPts val="1300"/>
                        </a:lnSpc>
                        <a:spcBef>
                          <a:spcPts val="0"/>
                        </a:spcBef>
                        <a:spcAft>
                          <a:spcPts val="800"/>
                        </a:spcAft>
                      </a:pPr>
                      <a:r>
                        <a:rPr lang="en-US" sz="1200" b="1"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Covered Lodging Expenses</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6533363"/>
                  </a:ext>
                </a:extLst>
              </a:tr>
              <a:tr h="376823">
                <a:tc>
                  <a:txBody>
                    <a:bodyPr/>
                    <a:lstStyle/>
                    <a:p>
                      <a:pPr marL="0" marR="0">
                        <a:lnSpc>
                          <a:spcPts val="1300"/>
                        </a:lnSpc>
                        <a:spcBef>
                          <a:spcPts val="0"/>
                        </a:spcBef>
                        <a:spcAft>
                          <a:spcPts val="800"/>
                        </a:spcAft>
                      </a:pPr>
                      <a:r>
                        <a:rPr lang="en-US" sz="1200" spc="0">
                          <a:solidFill>
                            <a:srgbClr val="1C1C1C"/>
                          </a:solidFill>
                          <a:effectLst/>
                          <a:latin typeface="Calibri" panose="020F0502020204030204" pitchFamily="34" charset="0"/>
                          <a:ea typeface="Calibri" panose="020F0502020204030204" pitchFamily="34" charset="0"/>
                          <a:cs typeface="Arial" panose="020B0604020202020204" pitchFamily="34" charset="0"/>
                        </a:rPr>
                        <a:t>Lodging Limit</a:t>
                      </a:r>
                      <a:endParaRPr lang="en-US" sz="1100" spc="-20">
                        <a:solidFill>
                          <a:srgbClr val="1C1C1C"/>
                        </a:solidFill>
                        <a:effectLst/>
                        <a:latin typeface="Arial" panose="020B0604020202020204" pitchFamily="34" charset="0"/>
                        <a:ea typeface="Calibri" panose="020F0502020204030204" pitchFamily="34" charset="0"/>
                      </a:endParaRPr>
                    </a:p>
                  </a:txBody>
                  <a:tcPr marL="68580" marR="68580" marT="0" marB="0" anchor="ctr"/>
                </a:tc>
                <a:tc gridSpan="2">
                  <a:txBody>
                    <a:bodyPr/>
                    <a:lstStyle/>
                    <a:p>
                      <a:pPr marL="0" marR="0">
                        <a:lnSpc>
                          <a:spcPts val="1300"/>
                        </a:lnSpc>
                        <a:spcBef>
                          <a:spcPts val="0"/>
                        </a:spcBef>
                        <a:spcAft>
                          <a:spcPts val="800"/>
                        </a:spcAft>
                      </a:pPr>
                      <a:r>
                        <a:rPr lang="en-US" sz="1200" spc="-20" dirty="0">
                          <a:solidFill>
                            <a:srgbClr val="1C1C1C"/>
                          </a:solidFill>
                          <a:effectLst/>
                          <a:latin typeface="Calibri" panose="020F0502020204030204" pitchFamily="34" charset="0"/>
                          <a:ea typeface="Calibri" panose="020F0502020204030204" pitchFamily="34" charset="0"/>
                          <a:cs typeface="Arial" panose="020B0604020202020204" pitchFamily="34" charset="0"/>
                        </a:rPr>
                        <a:t>$50 per night, and an additional $50 per night for each permitted companion.</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965009131"/>
                  </a:ext>
                </a:extLst>
              </a:tr>
              <a:tr h="344756">
                <a:tc>
                  <a:txBody>
                    <a:bodyPr/>
                    <a:lstStyle/>
                    <a:p>
                      <a:pPr marL="0" marR="0">
                        <a:lnSpc>
                          <a:spcPts val="1300"/>
                        </a:lnSpc>
                        <a:spcBef>
                          <a:spcPts val="0"/>
                        </a:spcBef>
                        <a:spcAft>
                          <a:spcPts val="800"/>
                        </a:spcAft>
                      </a:pPr>
                      <a:r>
                        <a:rPr lang="en-US" sz="1200"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Meals</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nchor="ctr"/>
                </a:tc>
                <a:tc gridSpan="2">
                  <a:txBody>
                    <a:bodyPr/>
                    <a:lstStyle/>
                    <a:p>
                      <a:pPr marL="0" marR="0">
                        <a:lnSpc>
                          <a:spcPts val="1300"/>
                        </a:lnSpc>
                        <a:spcBef>
                          <a:spcPts val="0"/>
                        </a:spcBef>
                        <a:spcAft>
                          <a:spcPts val="800"/>
                        </a:spcAft>
                      </a:pPr>
                      <a:r>
                        <a:rPr lang="en-US" sz="1200" spc="-20" dirty="0">
                          <a:solidFill>
                            <a:srgbClr val="1C1C1C"/>
                          </a:solidFill>
                          <a:effectLst/>
                          <a:latin typeface="Calibri" panose="020F0502020204030204" pitchFamily="34" charset="0"/>
                          <a:ea typeface="Calibri" panose="020F0502020204030204" pitchFamily="34" charset="0"/>
                          <a:cs typeface="Arial" panose="020B0604020202020204" pitchFamily="34" charset="0"/>
                        </a:rPr>
                        <a:t>Not reimbursable (not covered)</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874054062"/>
                  </a:ext>
                </a:extLst>
              </a:tr>
              <a:tr h="305783">
                <a:tc>
                  <a:txBody>
                    <a:bodyPr/>
                    <a:lstStyle/>
                    <a:p>
                      <a:pPr marL="0" marR="0">
                        <a:lnSpc>
                          <a:spcPts val="1300"/>
                        </a:lnSpc>
                        <a:spcBef>
                          <a:spcPts val="0"/>
                        </a:spcBef>
                        <a:spcAft>
                          <a:spcPts val="800"/>
                        </a:spcAft>
                      </a:pPr>
                      <a:r>
                        <a:rPr lang="en-US" sz="1200"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Does INN Deductible and Coinsurance Apply</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nchor="ctr"/>
                </a:tc>
                <a:tc gridSpan="2">
                  <a:txBody>
                    <a:bodyPr/>
                    <a:lstStyle/>
                    <a:p>
                      <a:pPr marL="0" marR="0">
                        <a:lnSpc>
                          <a:spcPts val="1300"/>
                        </a:lnSpc>
                        <a:spcBef>
                          <a:spcPts val="0"/>
                        </a:spcBef>
                        <a:spcAft>
                          <a:spcPts val="800"/>
                        </a:spcAft>
                      </a:pPr>
                      <a:r>
                        <a:rPr lang="en-US" sz="1200"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Yes</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4261835555"/>
                  </a:ext>
                </a:extLst>
              </a:tr>
              <a:tr h="242221">
                <a:tc>
                  <a:txBody>
                    <a:bodyPr/>
                    <a:lstStyle/>
                    <a:p>
                      <a:pPr marL="0" marR="0">
                        <a:lnSpc>
                          <a:spcPts val="1300"/>
                        </a:lnSpc>
                        <a:spcBef>
                          <a:spcPts val="0"/>
                        </a:spcBef>
                        <a:spcAft>
                          <a:spcPts val="800"/>
                        </a:spcAft>
                      </a:pPr>
                      <a:r>
                        <a:rPr lang="en-US" sz="1200"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Coinsurance Levels by Plan</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nSpc>
                          <a:spcPts val="1300"/>
                        </a:lnSpc>
                        <a:spcBef>
                          <a:spcPts val="0"/>
                        </a:spcBef>
                        <a:spcAft>
                          <a:spcPts val="800"/>
                        </a:spcAft>
                      </a:pPr>
                      <a:r>
                        <a:rPr lang="en-US" sz="1200" b="1"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PPO</a:t>
                      </a:r>
                      <a:r>
                        <a:rPr lang="en-US" sz="1200"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    Plan pays 80%, You pay 20%</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nchor="ctr"/>
                </a:tc>
                <a:tc>
                  <a:txBody>
                    <a:bodyPr/>
                    <a:lstStyle/>
                    <a:p>
                      <a:pPr marL="0" marR="0">
                        <a:lnSpc>
                          <a:spcPts val="1300"/>
                        </a:lnSpc>
                        <a:spcBef>
                          <a:spcPts val="0"/>
                        </a:spcBef>
                        <a:spcAft>
                          <a:spcPts val="800"/>
                        </a:spcAft>
                      </a:pPr>
                      <a:r>
                        <a:rPr lang="en-US" sz="1200" b="1"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HSA</a:t>
                      </a:r>
                      <a:r>
                        <a:rPr lang="en-US" sz="1200"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  Plan pays 80%, You pay 20%</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825082421"/>
                  </a:ext>
                </a:extLst>
              </a:tr>
              <a:tr h="279636">
                <a:tc gridSpan="3">
                  <a:txBody>
                    <a:bodyPr/>
                    <a:lstStyle/>
                    <a:p>
                      <a:pPr marL="0" marR="0">
                        <a:lnSpc>
                          <a:spcPts val="1300"/>
                        </a:lnSpc>
                        <a:spcBef>
                          <a:spcPts val="0"/>
                        </a:spcBef>
                        <a:spcAft>
                          <a:spcPts val="800"/>
                        </a:spcAft>
                      </a:pPr>
                      <a:r>
                        <a:rPr lang="en-US" sz="1200"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 </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8626515"/>
                  </a:ext>
                </a:extLst>
              </a:tr>
              <a:tr h="305783">
                <a:tc>
                  <a:txBody>
                    <a:bodyPr/>
                    <a:lstStyle/>
                    <a:p>
                      <a:pPr marL="0" marR="0">
                        <a:lnSpc>
                          <a:spcPts val="1300"/>
                        </a:lnSpc>
                        <a:spcBef>
                          <a:spcPts val="0"/>
                        </a:spcBef>
                        <a:spcAft>
                          <a:spcPts val="800"/>
                        </a:spcAft>
                      </a:pPr>
                      <a:r>
                        <a:rPr lang="en-US" sz="1200" b="1"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Organ Transplants</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nSpc>
                          <a:spcPts val="1300"/>
                        </a:lnSpc>
                        <a:spcBef>
                          <a:spcPts val="0"/>
                        </a:spcBef>
                        <a:spcAft>
                          <a:spcPts val="800"/>
                        </a:spcAft>
                      </a:pPr>
                      <a:r>
                        <a:rPr lang="en-US" sz="1200"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$10,000 Lifetime maximum travel expenses, including lodging</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nSpc>
                          <a:spcPts val="1300"/>
                        </a:lnSpc>
                        <a:spcBef>
                          <a:spcPts val="0"/>
                        </a:spcBef>
                        <a:spcAft>
                          <a:spcPts val="800"/>
                        </a:spcAft>
                      </a:pPr>
                      <a:r>
                        <a:rPr lang="en-US" sz="1200" spc="0" dirty="0">
                          <a:solidFill>
                            <a:srgbClr val="1C1C1C"/>
                          </a:solidFill>
                          <a:effectLst/>
                          <a:latin typeface="Calibri" panose="020F0502020204030204" pitchFamily="34" charset="0"/>
                          <a:ea typeface="Calibri" panose="020F0502020204030204" pitchFamily="34" charset="0"/>
                          <a:cs typeface="Arial" panose="020B0604020202020204" pitchFamily="34" charset="0"/>
                        </a:rPr>
                        <a:t>Combined with In- Network and Out of Network charges.</a:t>
                      </a:r>
                      <a:endParaRPr lang="en-US" sz="1100" spc="-20" dirty="0">
                        <a:solidFill>
                          <a:srgbClr val="1C1C1C"/>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928987718"/>
                  </a:ext>
                </a:extLst>
              </a:tr>
            </a:tbl>
          </a:graphicData>
        </a:graphic>
      </p:graphicFrame>
    </p:spTree>
    <p:extLst>
      <p:ext uri="{BB962C8B-B14F-4D97-AF65-F5344CB8AC3E}">
        <p14:creationId xmlns:p14="http://schemas.microsoft.com/office/powerpoint/2010/main" val="3720709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5899D"/>
      </a:dk1>
      <a:lt1>
        <a:srgbClr val="7EACBB"/>
      </a:lt1>
      <a:dk2>
        <a:srgbClr val="ECF4F4"/>
      </a:dk2>
      <a:lt2>
        <a:srgbClr val="67B9C0"/>
      </a:lt2>
      <a:accent1>
        <a:srgbClr val="A4D0D4"/>
      </a:accent1>
      <a:accent2>
        <a:srgbClr val="BCBDC0"/>
      </a:accent2>
      <a:accent3>
        <a:srgbClr val="05899D"/>
      </a:accent3>
      <a:accent4>
        <a:srgbClr val="7EACBB"/>
      </a:accent4>
      <a:accent5>
        <a:srgbClr val="ECF4F4"/>
      </a:accent5>
      <a:accent6>
        <a:srgbClr val="67B9C0"/>
      </a:accent6>
      <a:hlink>
        <a:srgbClr val="05899D"/>
      </a:hlink>
      <a:folHlink>
        <a:srgbClr val="05899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2B7B7481CB1F44836D6066F6FCFFF4" ma:contentTypeVersion="10" ma:contentTypeDescription="Create a new document." ma:contentTypeScope="" ma:versionID="02e09600246b96a89c00ffc67162d0c5">
  <xsd:schema xmlns:xsd="http://www.w3.org/2001/XMLSchema" xmlns:xs="http://www.w3.org/2001/XMLSchema" xmlns:p="http://schemas.microsoft.com/office/2006/metadata/properties" xmlns:ns2="4a4113de-9355-48c1-afa3-d5d625a937f7" xmlns:ns3="a4dcf1f4-80ba-4094-a398-52764fc3b981" targetNamespace="http://schemas.microsoft.com/office/2006/metadata/properties" ma:root="true" ma:fieldsID="55211cfdc290a3334a3188eef7d46a5e" ns2:_="" ns3:_="">
    <xsd:import namespace="4a4113de-9355-48c1-afa3-d5d625a937f7"/>
    <xsd:import namespace="a4dcf1f4-80ba-4094-a398-52764fc3b981"/>
    <xsd:element name="properties">
      <xsd:complexType>
        <xsd:sequence>
          <xsd:element name="documentManagement">
            <xsd:complexType>
              <xsd:all>
                <xsd:element ref="ns2:Theme" minOccurs="0"/>
                <xsd:element ref="ns2:Collateral"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4113de-9355-48c1-afa3-d5d625a937f7" elementFormDefault="qualified">
    <xsd:import namespace="http://schemas.microsoft.com/office/2006/documentManagement/types"/>
    <xsd:import namespace="http://schemas.microsoft.com/office/infopath/2007/PartnerControls"/>
    <xsd:element name="Theme" ma:index="8" nillable="true" ma:displayName="Theme" ma:default="Your Life" ma:format="Dropdown" ma:internalName="Theme">
      <xsd:simpleType>
        <xsd:restriction base="dms:Choice">
          <xsd:enumeration value="Angles"/>
          <xsd:enumeration value="Be Healthy - Blue"/>
          <xsd:enumeration value="Be Healthy - Yellow"/>
          <xsd:enumeration value="Circles"/>
          <xsd:enumeration value="Focus on You"/>
          <xsd:enumeration value="Lifestyles - Green"/>
          <xsd:enumeration value="Lifestyles - Teal"/>
          <xsd:enumeration value="MMX"/>
          <xsd:enumeration value="Notes - Blue"/>
          <xsd:enumeration value="Notes - Green"/>
          <xsd:enumeration value="Selfie"/>
          <xsd:enumeration value="Triangles – Blue"/>
          <xsd:enumeration value="Triangles – Green"/>
          <xsd:enumeration value="Triangles – Orange"/>
          <xsd:enumeration value="Triangles - Grey"/>
          <xsd:enumeration value="Waves"/>
          <xsd:enumeration value="Your Life"/>
          <xsd:enumeration value="Picture Library"/>
          <xsd:enumeration value="-"/>
        </xsd:restriction>
      </xsd:simpleType>
    </xsd:element>
    <xsd:element name="Collateral" ma:index="9" nillable="true" ma:displayName="Collateral" ma:default="4-page Benefits Guide" ma:format="Dropdown" ma:internalName="Collateral">
      <xsd:simpleType>
        <xsd:restriction base="dms:Choice">
          <xsd:enumeration value="4-page Benefits Guide"/>
          <xsd:enumeration value="8-page Benefits Guide"/>
          <xsd:enumeration value="12-page Benefits Guide"/>
          <xsd:enumeration value="Important Notices Insert"/>
          <xsd:enumeration value="Poster"/>
          <xsd:enumeration value="Postcard"/>
          <xsd:enumeration value="Cover Letter"/>
          <xsd:enumeration value="Letterhead"/>
          <xsd:enumeration value="CDHP Insert"/>
          <xsd:enumeration value="Wallet Card"/>
          <xsd:enumeration value="Envelope"/>
          <xsd:enumeration value="Word Document"/>
          <xsd:enumeration value="PowerPoint Shell"/>
          <xsd:enumeration value="Plan Information Template"/>
          <xsd:enumeration value="1 Page Flyer"/>
          <xsd:enumeration value="29 Page Benefits Guide"/>
          <xsd:enumeration value="Picture Library"/>
          <xsd:enumeration value="Newsletter"/>
          <xsd:enumeration value="Plan Information Templates (PITs)"/>
          <xsd:enumeration value="Web Banners"/>
          <xsd:enumeration value="E-Blasts"/>
          <xsd:enumeration value="Interactive Guide"/>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dcf1f4-80ba-4094-a398-52764fc3b98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heme xmlns="4a4113de-9355-48c1-afa3-d5d625a937f7">Lifestyles - Teal</Theme>
    <Collateral xmlns="4a4113de-9355-48c1-afa3-d5d625a937f7">PowerPoint Shell</Collateral>
  </documentManagement>
</p:properties>
</file>

<file path=customXml/itemProps1.xml><?xml version="1.0" encoding="utf-8"?>
<ds:datastoreItem xmlns:ds="http://schemas.openxmlformats.org/officeDocument/2006/customXml" ds:itemID="{0465FE58-51E5-4A4C-90CF-23D7631B2F87}">
  <ds:schemaRefs>
    <ds:schemaRef ds:uri="http://schemas.microsoft.com/sharepoint/v3/contenttype/forms"/>
  </ds:schemaRefs>
</ds:datastoreItem>
</file>

<file path=customXml/itemProps2.xml><?xml version="1.0" encoding="utf-8"?>
<ds:datastoreItem xmlns:ds="http://schemas.openxmlformats.org/officeDocument/2006/customXml" ds:itemID="{9FCA1E2D-BDE6-4A80-B8B4-D897E61513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4113de-9355-48c1-afa3-d5d625a937f7"/>
    <ds:schemaRef ds:uri="a4dcf1f4-80ba-4094-a398-52764fc3b9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07DC4E-91DF-4F41-A91A-B5845B346C7B}">
  <ds:schemaRefs>
    <ds:schemaRef ds:uri="http://purl.org/dc/elements/1.1/"/>
    <ds:schemaRef ds:uri="http://schemas.microsoft.com/office/2006/metadata/properties"/>
    <ds:schemaRef ds:uri="http://schemas.openxmlformats.org/package/2006/metadata/core-properties"/>
    <ds:schemaRef ds:uri="4a4113de-9355-48c1-afa3-d5d625a937f7"/>
    <ds:schemaRef ds:uri="http://schemas.microsoft.com/office/2006/documentManagement/types"/>
    <ds:schemaRef ds:uri="http://schemas.microsoft.com/office/infopath/2007/PartnerControls"/>
    <ds:schemaRef ds:uri="http://purl.org/dc/terms/"/>
    <ds:schemaRef ds:uri="http://purl.org/dc/dcmitype/"/>
    <ds:schemaRef ds:uri="a4dcf1f4-80ba-4094-a398-52764fc3b98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20991</TotalTime>
  <Words>4322</Words>
  <Application>Microsoft Office PowerPoint</Application>
  <PresentationFormat>On-screen Show (4:3)</PresentationFormat>
  <Paragraphs>832</Paragraphs>
  <Slides>32</Slides>
  <Notes>23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32</vt:i4>
      </vt:variant>
    </vt:vector>
  </HeadingPairs>
  <TitlesOfParts>
    <vt:vector size="47" baseType="lpstr">
      <vt:lpstr>Adobe Garamond Pro</vt:lpstr>
      <vt:lpstr>Arial</vt:lpstr>
      <vt:lpstr>Arial Black</vt:lpstr>
      <vt:lpstr>Calibri</vt:lpstr>
      <vt:lpstr>Calibri Light</vt:lpstr>
      <vt:lpstr>Century Gothic</vt:lpstr>
      <vt:lpstr>Gotham</vt:lpstr>
      <vt:lpstr>Gotham Black</vt:lpstr>
      <vt:lpstr>Gotham Book</vt:lpstr>
      <vt:lpstr>Gotham Medium</vt:lpstr>
      <vt:lpstr>HelveticaNeueLTStd-BdCn</vt:lpstr>
      <vt:lpstr>Symbol</vt:lpstr>
      <vt:lpstr>Times New Roman</vt:lpstr>
      <vt:lpstr>Wingdings</vt:lpstr>
      <vt:lpstr>Office Theme</vt:lpstr>
      <vt:lpstr>2023 Benefits Open Enrollment November 7 - 18</vt:lpstr>
      <vt:lpstr>Health Benefits</vt:lpstr>
      <vt:lpstr>Who is Eligible</vt:lpstr>
      <vt:lpstr>What’s New for 2023</vt:lpstr>
      <vt:lpstr>2023 Medical Benefits</vt:lpstr>
      <vt:lpstr>Medical Contributions – Bi-Weekly</vt:lpstr>
      <vt:lpstr>2023 Pharmacy Benefits</vt:lpstr>
      <vt:lpstr>Medical Travel Benefit</vt:lpstr>
      <vt:lpstr>Medical Travel Benefit</vt:lpstr>
      <vt:lpstr>Which Plan Fits My Needs? Scenario 1</vt:lpstr>
      <vt:lpstr>Which Plan Fits My Needs? Scenario 2</vt:lpstr>
      <vt:lpstr>Which Plan Fits My Needs? Scenario 3</vt:lpstr>
      <vt:lpstr>Health Savings Account</vt:lpstr>
      <vt:lpstr>Health Savings Account</vt:lpstr>
      <vt:lpstr>Health Savings Account</vt:lpstr>
      <vt:lpstr>MDLive Telemedicine</vt:lpstr>
      <vt:lpstr>Benefits Value Advisor &amp; Member Rewards</vt:lpstr>
      <vt:lpstr>2023 Dental Benefits</vt:lpstr>
      <vt:lpstr>2023 Dental Benefits</vt:lpstr>
      <vt:lpstr>2023 Vision Benefits – No changes with lower contributions</vt:lpstr>
      <vt:lpstr>Life Insurance – No Changes</vt:lpstr>
      <vt:lpstr>Dependent Life &amp; AD&amp;D</vt:lpstr>
      <vt:lpstr>Income Protection</vt:lpstr>
      <vt:lpstr>Flexible Spending Accounts (FSAs)</vt:lpstr>
      <vt:lpstr>Flexible Spending Accounts (FSAs)</vt:lpstr>
      <vt:lpstr>Employee Assistance Program (EAP)</vt:lpstr>
      <vt:lpstr>Additional Benefits</vt:lpstr>
      <vt:lpstr>How to Enroll</vt:lpstr>
      <vt:lpstr>Qualifying Life Events</vt:lpstr>
      <vt:lpstr>                            Q &amp; A </vt:lpstr>
      <vt:lpstr>         Remember! If you don’t enroll in benefits during Open Enrollment, your current benefits will not roll over to 2023 </vt:lpstr>
      <vt:lpstr>Medical 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Daniella Tripodi</dc:creator>
  <cp:lastModifiedBy>Salazar, Cynthia</cp:lastModifiedBy>
  <cp:revision>88</cp:revision>
  <dcterms:created xsi:type="dcterms:W3CDTF">2018-08-22T17:58:23Z</dcterms:created>
  <dcterms:modified xsi:type="dcterms:W3CDTF">2023-02-10T15:23:26Z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0x010100452B7B7481CB1F44836D6066F6FCFFF4</vt:lpwstr>
  </property>
  <property fmtid="{D5CDD505-2E9C-101B-9397-08002B2CF9AE}" pid="3" name="TitusGUID">
    <vt:lpwstr>50d44008-0425-4e1c-9480-6b8e4a397c3f</vt:lpwstr>
  </property>
  <property fmtid="{D5CDD505-2E9C-101B-9397-08002B2CF9AE}" pid="4" name="AonClassification">
    <vt:lpwstr>ADC_class_200</vt:lpwstr>
  </property>
</Properties>
</file>